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37"/>
  </p:notesMasterIdLst>
  <p:sldIdLst>
    <p:sldId id="297" r:id="rId3"/>
    <p:sldId id="282" r:id="rId4"/>
    <p:sldId id="285" r:id="rId5"/>
    <p:sldId id="284" r:id="rId6"/>
    <p:sldId id="283" r:id="rId7"/>
    <p:sldId id="258" r:id="rId8"/>
    <p:sldId id="273" r:id="rId9"/>
    <p:sldId id="274" r:id="rId10"/>
    <p:sldId id="275" r:id="rId11"/>
    <p:sldId id="276" r:id="rId12"/>
    <p:sldId id="277" r:id="rId13"/>
    <p:sldId id="257" r:id="rId14"/>
    <p:sldId id="259" r:id="rId15"/>
    <p:sldId id="271" r:id="rId16"/>
    <p:sldId id="272" r:id="rId17"/>
    <p:sldId id="278" r:id="rId18"/>
    <p:sldId id="261" r:id="rId19"/>
    <p:sldId id="279" r:id="rId20"/>
    <p:sldId id="280" r:id="rId21"/>
    <p:sldId id="281" r:id="rId22"/>
    <p:sldId id="286" r:id="rId23"/>
    <p:sldId id="262" r:id="rId24"/>
    <p:sldId id="287" r:id="rId25"/>
    <p:sldId id="288" r:id="rId26"/>
    <p:sldId id="289" r:id="rId27"/>
    <p:sldId id="264" r:id="rId28"/>
    <p:sldId id="290" r:id="rId29"/>
    <p:sldId id="260" r:id="rId30"/>
    <p:sldId id="267" r:id="rId31"/>
    <p:sldId id="291" r:id="rId32"/>
    <p:sldId id="292" r:id="rId33"/>
    <p:sldId id="293" r:id="rId34"/>
    <p:sldId id="296" r:id="rId35"/>
    <p:sldId id="295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41" autoAdjust="0"/>
    <p:restoredTop sz="70854" autoAdjust="0"/>
  </p:normalViewPr>
  <p:slideViewPr>
    <p:cSldViewPr snapToGrid="0">
      <p:cViewPr varScale="1">
        <p:scale>
          <a:sx n="61" d="100"/>
          <a:sy n="61" d="100"/>
        </p:scale>
        <p:origin x="109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967EC4-97EE-4E67-830E-A8353C7FC96B}" type="datetimeFigureOut">
              <a:rPr lang="zh-CN" altLang="en-US" smtClean="0"/>
              <a:t>2017/3/24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50CDF9-FA68-4141-BF0F-83DF20463D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2451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0CDF9-FA68-4141-BF0F-83DF20463D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316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268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978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595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复习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三声</a:t>
            </a:r>
            <a:r>
              <a:rPr lang="en-US" altLang="zh-CN" dirty="0" smtClean="0"/>
              <a:t>+</a:t>
            </a:r>
            <a:r>
              <a:rPr lang="zh-CN" altLang="en-US" dirty="0" smtClean="0"/>
              <a:t>三声</a:t>
            </a:r>
            <a:r>
              <a:rPr lang="en-US" altLang="zh-CN" dirty="0" smtClean="0"/>
              <a:t>—</a:t>
            </a:r>
            <a:r>
              <a:rPr lang="zh-CN" altLang="en-US" dirty="0" smtClean="0"/>
              <a:t>二声</a:t>
            </a:r>
            <a:r>
              <a:rPr lang="en-US" altLang="zh-CN" dirty="0" smtClean="0"/>
              <a:t>+</a:t>
            </a:r>
            <a:r>
              <a:rPr lang="zh-CN" altLang="en-US" dirty="0" smtClean="0"/>
              <a:t>三声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轻声</a:t>
            </a:r>
            <a:endParaRPr lang="en-US" altLang="zh-CN" dirty="0" smtClean="0"/>
          </a:p>
          <a:p>
            <a:r>
              <a:rPr lang="zh-CN" altLang="en-US" dirty="0" smtClean="0"/>
              <a:t>学习：</a:t>
            </a:r>
            <a:endParaRPr lang="en-US" altLang="zh-CN" dirty="0" smtClean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“不”的变调，</a:t>
            </a:r>
            <a:r>
              <a:rPr lang="en-US" altLang="zh-CN" dirty="0" smtClean="0"/>
              <a:t>Changes</a:t>
            </a:r>
            <a:r>
              <a:rPr lang="en-US" altLang="zh-CN" baseline="0" dirty="0" smtClean="0"/>
              <a:t> of tones of “</a:t>
            </a:r>
            <a:r>
              <a:rPr lang="zh-CN" altLang="en-US" baseline="0" dirty="0" smtClean="0"/>
              <a:t>不</a:t>
            </a:r>
            <a:r>
              <a:rPr lang="en-US" altLang="zh-CN" baseline="0" dirty="0" smtClean="0"/>
              <a:t>”</a:t>
            </a:r>
            <a:r>
              <a:rPr lang="zh-CN" altLang="en-US" baseline="0" dirty="0" smtClean="0"/>
              <a:t>。“不”在第四声音节前。在第一、二、三声音节前仍读第四声。“不”</a:t>
            </a:r>
            <a:r>
              <a:rPr lang="en-US" altLang="zh-CN" baseline="0" dirty="0" smtClean="0"/>
              <a:t>is pronounced in the second tone when it precedes another fourth tone . But it is pronounced in the fourth tone when it precedes a  first, second  or third tone.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541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你好</a:t>
            </a:r>
            <a:endParaRPr lang="en-US" altLang="zh-CN" dirty="0" smtClean="0"/>
          </a:p>
          <a:p>
            <a:r>
              <a:rPr lang="en-US" altLang="zh-CN" baseline="0" dirty="0" smtClean="0"/>
              <a:t>  </a:t>
            </a:r>
            <a:r>
              <a:rPr lang="zh-CN" altLang="en-US" baseline="0" dirty="0" smtClean="0"/>
              <a:t> 日常问候语。任何时间、任何场合以及任何身份的人都可以使用。对方的回答也应是“你好”</a:t>
            </a:r>
            <a:endParaRPr lang="en-US" altLang="zh-CN" baseline="0" dirty="0" smtClean="0"/>
          </a:p>
          <a:p>
            <a:r>
              <a:rPr lang="en-US" altLang="zh-CN" baseline="0" dirty="0" smtClean="0"/>
              <a:t>   It is a common greeting. It may be used anywhere, at any time and by anybody “</a:t>
            </a:r>
            <a:r>
              <a:rPr lang="zh-CN" altLang="en-US" baseline="0" dirty="0" smtClean="0"/>
              <a:t>你好</a:t>
            </a:r>
            <a:r>
              <a:rPr lang="en-US" altLang="zh-CN" baseline="0" dirty="0" smtClean="0"/>
              <a:t>” . The answer to it from the person addressed to is also </a:t>
            </a:r>
          </a:p>
          <a:p>
            <a:r>
              <a:rPr lang="en-US" altLang="zh-CN" baseline="0" dirty="0" smtClean="0"/>
              <a:t>2.</a:t>
            </a:r>
            <a:r>
              <a:rPr lang="zh-CN" altLang="en-US" baseline="0" dirty="0" smtClean="0"/>
              <a:t>“您”是“你”的敬称。“您”</a:t>
            </a:r>
            <a:r>
              <a:rPr lang="en-US" altLang="zh-CN" baseline="0" dirty="0" smtClean="0"/>
              <a:t>is a polite expression of “</a:t>
            </a:r>
            <a:r>
              <a:rPr lang="zh-CN" altLang="en-US" baseline="0" dirty="0" smtClean="0"/>
              <a:t>你</a:t>
            </a:r>
            <a:r>
              <a:rPr lang="en-US" altLang="zh-CN" baseline="0" dirty="0" smtClean="0"/>
              <a:t>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 smtClean="0">
                <a:solidFill>
                  <a:prstClr val="black"/>
                </a:solidFill>
              </a:rPr>
              <a:pPr/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6098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 smtClean="0">
                <a:solidFill>
                  <a:prstClr val="black"/>
                </a:solidFill>
              </a:rPr>
              <a:pPr/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6356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 smtClean="0">
                <a:solidFill>
                  <a:prstClr val="black"/>
                </a:solidFill>
              </a:rPr>
              <a:pPr/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7446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 smtClean="0">
                <a:solidFill>
                  <a:prstClr val="black"/>
                </a:solidFill>
              </a:rPr>
              <a:pPr/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3730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 smtClean="0">
                <a:solidFill>
                  <a:prstClr val="black"/>
                </a:solidFill>
              </a:rPr>
              <a:pPr/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9559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 1.</a:t>
            </a:r>
            <a:r>
              <a:rPr lang="zh-CN" altLang="en-US" dirty="0" smtClean="0"/>
              <a:t>你好吗？</a:t>
            </a:r>
            <a:endParaRPr lang="en-US" altLang="zh-CN" dirty="0" smtClean="0"/>
          </a:p>
          <a:p>
            <a:r>
              <a:rPr lang="zh-CN" altLang="en-US" dirty="0" smtClean="0"/>
              <a:t>   常用问候语。回答一般是“我很好”等套语。一般用于已经认识的人之间。</a:t>
            </a:r>
            <a:endParaRPr lang="en-US" altLang="zh-CN" dirty="0" smtClean="0"/>
          </a:p>
          <a:p>
            <a:r>
              <a:rPr lang="zh-CN" altLang="en-US" dirty="0" smtClean="0"/>
              <a:t>“你好吗” </a:t>
            </a:r>
            <a:r>
              <a:rPr lang="en-US" altLang="zh-CN" dirty="0" smtClean="0"/>
              <a:t>is</a:t>
            </a:r>
            <a:r>
              <a:rPr lang="en-US" altLang="zh-CN" baseline="0" dirty="0" smtClean="0"/>
              <a:t> a common greeting. One of the commonly used answer is “</a:t>
            </a:r>
            <a:r>
              <a:rPr lang="zh-CN" altLang="en-US" baseline="0" dirty="0" smtClean="0"/>
              <a:t>我很好</a:t>
            </a:r>
            <a:r>
              <a:rPr lang="en-US" altLang="zh-CN" baseline="0" dirty="0" smtClean="0"/>
              <a:t>”</a:t>
            </a:r>
            <a:r>
              <a:rPr lang="zh-CN" altLang="en-US" baseline="0" dirty="0" smtClean="0"/>
              <a:t>。</a:t>
            </a:r>
            <a:r>
              <a:rPr lang="en-US" altLang="zh-CN" baseline="0" dirty="0" smtClean="0"/>
              <a:t>It is used between people who have already met each other.</a:t>
            </a:r>
          </a:p>
          <a:p>
            <a:r>
              <a:rPr lang="en-US" altLang="zh-CN" baseline="0" dirty="0" smtClean="0"/>
              <a:t>2.</a:t>
            </a:r>
            <a:r>
              <a:rPr lang="zh-CN" altLang="en-US" baseline="0" dirty="0" smtClean="0"/>
              <a:t>你呢？</a:t>
            </a:r>
            <a:endParaRPr lang="en-US" altLang="zh-CN" baseline="0" dirty="0" smtClean="0"/>
          </a:p>
          <a:p>
            <a:r>
              <a:rPr lang="zh-CN" altLang="en-US" baseline="0" dirty="0" smtClean="0"/>
              <a:t>  </a:t>
            </a:r>
            <a:r>
              <a:rPr lang="en-US" altLang="zh-CN" baseline="0" dirty="0" smtClean="0"/>
              <a:t>“……</a:t>
            </a:r>
            <a:r>
              <a:rPr lang="zh-CN" altLang="en-US" baseline="0" dirty="0" smtClean="0"/>
              <a:t>呢</a:t>
            </a:r>
            <a:r>
              <a:rPr lang="en-US" altLang="zh-CN" baseline="0" dirty="0" smtClean="0"/>
              <a:t>”</a:t>
            </a:r>
            <a:r>
              <a:rPr lang="zh-CN" altLang="en-US" baseline="0" dirty="0" smtClean="0"/>
              <a:t> 承接上面的话题提出问题。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  “</a:t>
            </a:r>
            <a:r>
              <a:rPr lang="en-US" altLang="zh-CN" baseline="0" dirty="0" smtClean="0"/>
              <a:t>……</a:t>
            </a:r>
            <a:r>
              <a:rPr lang="zh-CN" altLang="en-US" baseline="0" dirty="0" smtClean="0"/>
              <a:t>呢”</a:t>
            </a:r>
            <a:r>
              <a:rPr lang="en-US" altLang="zh-CN" baseline="0" dirty="0" smtClean="0"/>
              <a:t> is used to ask the same question as asked before.</a:t>
            </a:r>
          </a:p>
          <a:p>
            <a:r>
              <a:rPr lang="en-US" altLang="zh-CN" baseline="0" dirty="0" smtClean="0"/>
              <a:t>3.</a:t>
            </a:r>
            <a:r>
              <a:rPr lang="zh-CN" altLang="en-US" baseline="0" dirty="0" smtClean="0"/>
              <a:t> 他们也都很好。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   “也”和“都”只能用在主语之后 动词或形容词之前。“也”和‘“都”修饰同一个动词或形容词时，“也”用在“都”的前面。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“也”</a:t>
            </a:r>
            <a:r>
              <a:rPr lang="en-US" altLang="zh-CN" baseline="0" dirty="0" smtClean="0"/>
              <a:t>and “</a:t>
            </a:r>
            <a:r>
              <a:rPr lang="zh-CN" altLang="en-US" baseline="0" dirty="0" smtClean="0"/>
              <a:t>都</a:t>
            </a:r>
            <a:r>
              <a:rPr lang="en-US" altLang="zh-CN" baseline="0" dirty="0" smtClean="0"/>
              <a:t>”are only used before verbs and adjectives, after subjects. If “</a:t>
            </a:r>
            <a:r>
              <a:rPr lang="zh-CN" altLang="en-US" baseline="0" dirty="0" smtClean="0"/>
              <a:t>也</a:t>
            </a:r>
            <a:r>
              <a:rPr lang="en-US" altLang="zh-CN" baseline="0" dirty="0" smtClean="0"/>
              <a:t>”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 “</a:t>
            </a:r>
            <a:r>
              <a:rPr lang="zh-CN" altLang="en-US" baseline="0" dirty="0" smtClean="0"/>
              <a:t>都</a:t>
            </a:r>
            <a:r>
              <a:rPr lang="en-US" altLang="zh-CN" baseline="0" dirty="0" smtClean="0"/>
              <a:t>”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both modify the same verb or adjective, “</a:t>
            </a:r>
            <a:r>
              <a:rPr lang="zh-CN" altLang="en-US" baseline="0" dirty="0" smtClean="0"/>
              <a:t>也</a:t>
            </a:r>
            <a:r>
              <a:rPr lang="en-US" altLang="zh-CN" baseline="0" dirty="0" smtClean="0"/>
              <a:t>”should precede “</a:t>
            </a:r>
            <a:r>
              <a:rPr lang="zh-CN" altLang="en-US" baseline="0" dirty="0" smtClean="0"/>
              <a:t>都</a:t>
            </a:r>
            <a:r>
              <a:rPr lang="en-US" altLang="zh-CN" baseline="0" dirty="0" smtClean="0"/>
              <a:t>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 smtClean="0">
                <a:solidFill>
                  <a:prstClr val="black"/>
                </a:solidFill>
              </a:rPr>
              <a:pPr/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981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汉语的音节绝大多数是由声母和韵母组成。音节开头的辅音叫声母，其余部分叫韵母。</a:t>
            </a:r>
            <a:r>
              <a:rPr lang="en-US" altLang="zh-CN" dirty="0" smtClean="0"/>
              <a:t>A Chinese syllable is usually composed of an initial and final. The former is a consonant that begins the syllable and the latter is the rest of the syllable.</a:t>
            </a:r>
          </a:p>
          <a:p>
            <a:r>
              <a:rPr lang="zh-CN" altLang="en-US" dirty="0" smtClean="0"/>
              <a:t>注：跟读练习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5789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 smtClean="0">
                <a:solidFill>
                  <a:prstClr val="black"/>
                </a:solidFill>
              </a:rPr>
              <a:pPr/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447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 smtClean="0">
                <a:solidFill>
                  <a:prstClr val="black"/>
                </a:solidFill>
              </a:rPr>
              <a:pPr/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4825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 smtClean="0">
                <a:solidFill>
                  <a:prstClr val="black"/>
                </a:solidFill>
              </a:rPr>
              <a:pPr/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2085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 smtClean="0">
                <a:solidFill>
                  <a:prstClr val="black"/>
                </a:solidFill>
              </a:rPr>
              <a:pPr/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0334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 smtClean="0">
                <a:solidFill>
                  <a:prstClr val="black"/>
                </a:solidFill>
              </a:rPr>
              <a:pPr/>
              <a:t>24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9157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 smtClean="0">
                <a:solidFill>
                  <a:prstClr val="black"/>
                </a:solidFill>
              </a:rPr>
              <a:pPr/>
              <a:t>25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3734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 smtClean="0">
                <a:solidFill>
                  <a:prstClr val="black"/>
                </a:solidFill>
              </a:rPr>
              <a:pPr/>
              <a:t>26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5682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 smtClean="0">
                <a:solidFill>
                  <a:prstClr val="black"/>
                </a:solidFill>
              </a:rPr>
              <a:pPr/>
              <a:t>27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4809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 smtClean="0">
                <a:solidFill>
                  <a:prstClr val="black"/>
                </a:solidFill>
              </a:rPr>
              <a:pPr/>
              <a:t>28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9785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 smtClean="0">
                <a:solidFill>
                  <a:prstClr val="black"/>
                </a:solidFill>
              </a:rPr>
              <a:pPr/>
              <a:t>29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721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To thousands of Chinese characters, only these initials and finals is not enough. Here comes the most challenge part of Chinese sound system: tones. Each syllable in Chinese has as many as four different tones. The first tone is a high-pitched level tone and is represented by a horizontal bar over the vowel letter or the most salient(</a:t>
            </a:r>
            <a:r>
              <a:rPr lang="zh-CN" altLang="en-US" dirty="0" smtClean="0"/>
              <a:t>突出的</a:t>
            </a:r>
            <a:r>
              <a:rPr lang="en-US" altLang="zh-CN" dirty="0" smtClean="0"/>
              <a:t>) vowel letter in a syllable. The second tone is a rising tone, and its tone mark is a rightward up-going line. The third tone is a dipping(</a:t>
            </a:r>
            <a:r>
              <a:rPr lang="zh-CN" altLang="en-US" dirty="0" smtClean="0"/>
              <a:t>落下的，蘸，浸渍</a:t>
            </a:r>
            <a:r>
              <a:rPr lang="en-US" altLang="zh-CN" dirty="0" smtClean="0"/>
              <a:t>) tone. It starts low and goes even lower before going up. The third tone is indicated by a small tick. The fourth tone is a falling tone, and its tone mark is a short line going downward to the right. </a:t>
            </a:r>
          </a:p>
          <a:p>
            <a:r>
              <a:rPr lang="en-US" altLang="zh-CN" dirty="0" smtClean="0"/>
              <a:t> (</a:t>
            </a:r>
            <a:r>
              <a:rPr lang="zh-CN" altLang="en-US" dirty="0" smtClean="0"/>
              <a:t>注：</a:t>
            </a:r>
            <a:r>
              <a:rPr lang="en-US" altLang="zh-CN" dirty="0" smtClean="0"/>
              <a:t>1.</a:t>
            </a:r>
            <a:r>
              <a:rPr lang="zh-CN" altLang="en-US" dirty="0" smtClean="0"/>
              <a:t>游戏练习：用双臂展示四种声调；</a:t>
            </a:r>
            <a:endParaRPr lang="en-US" altLang="zh-CN" dirty="0" smtClean="0"/>
          </a:p>
          <a:p>
            <a:r>
              <a:rPr lang="en-US" altLang="zh-CN" dirty="0" smtClean="0"/>
              <a:t>         </a:t>
            </a:r>
            <a:r>
              <a:rPr lang="en-US" altLang="zh-CN" baseline="0" dirty="0" smtClean="0"/>
              <a:t>2.</a:t>
            </a:r>
            <a:r>
              <a:rPr lang="zh-CN" altLang="en-US" baseline="0" dirty="0" smtClean="0"/>
              <a:t>先学习一声和三声；再学习二声和四声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 smtClean="0">
                <a:solidFill>
                  <a:prstClr val="black"/>
                </a:solidFill>
              </a:rPr>
              <a:pPr/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0807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 smtClean="0">
                <a:solidFill>
                  <a:prstClr val="black"/>
                </a:solidFill>
              </a:rPr>
              <a:pPr/>
              <a:t>30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9571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 smtClean="0">
                <a:solidFill>
                  <a:prstClr val="black"/>
                </a:solidFill>
              </a:rPr>
              <a:pPr/>
              <a:t>31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3837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 smtClean="0">
                <a:solidFill>
                  <a:prstClr val="black"/>
                </a:solidFill>
              </a:rPr>
              <a:pPr/>
              <a:t>32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2005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 smtClean="0">
                <a:solidFill>
                  <a:prstClr val="black"/>
                </a:solidFill>
              </a:rPr>
              <a:pPr/>
              <a:t>33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4871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 smtClean="0">
                <a:solidFill>
                  <a:prstClr val="black"/>
                </a:solidFill>
              </a:rPr>
              <a:pPr/>
              <a:t>34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38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两个第三声的音节连在一起时，前一个要读成第二声。</a:t>
            </a:r>
            <a:r>
              <a:rPr lang="en-US" altLang="zh-CN" dirty="0" smtClean="0"/>
              <a:t>A</a:t>
            </a:r>
            <a:r>
              <a:rPr lang="en-US" altLang="zh-CN" baseline="0" dirty="0" smtClean="0"/>
              <a:t> third tone, when immediately followed by another third tone, should be pronounced in the second tone 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289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注：</a:t>
            </a:r>
            <a:r>
              <a:rPr lang="en-US" altLang="zh-CN" dirty="0" smtClean="0"/>
              <a:t>1.</a:t>
            </a:r>
            <a:r>
              <a:rPr lang="zh-CN" altLang="en-US" dirty="0" smtClean="0"/>
              <a:t>听老师读，学生手臂表演并进行标注</a:t>
            </a:r>
            <a:endParaRPr lang="en-US" altLang="zh-CN" dirty="0" smtClean="0"/>
          </a:p>
          <a:p>
            <a:r>
              <a:rPr lang="en-US" altLang="zh-CN" baseline="0" dirty="0" smtClean="0"/>
              <a:t>       2.</a:t>
            </a:r>
            <a:r>
              <a:rPr lang="zh-CN" altLang="en-US" baseline="0" dirty="0" smtClean="0"/>
              <a:t>一个学生读并用手臂表演，另一个学生进行标注。一个回合之后轮换。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213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0CDF9-FA68-4141-BF0F-83DF20463D5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385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203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838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890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060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13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7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5" y="365127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277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0827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7736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8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906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8058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5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5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1645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2997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6386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30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498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9895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30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5424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726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7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5" y="365127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810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8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729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666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5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5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916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220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31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30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353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30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136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2F20FC-145E-4034-86AC-8B4FEA629A5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917A1-3B14-48C2-8A2E-F3CB7EC452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639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2F20FC-145E-4034-86AC-8B4FEA629A5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917A1-3B14-48C2-8A2E-F3CB7EC452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43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38199" y="164712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Chinese Name</a:t>
            </a:r>
            <a:r>
              <a:rPr lang="zh-CN" altLang="en-US" dirty="0" smtClean="0"/>
              <a:t>（男）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299532"/>
            <a:ext cx="10710798" cy="5176424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dirty="0" smtClean="0"/>
              <a:t>1)</a:t>
            </a:r>
            <a:r>
              <a:rPr lang="zh-CN" altLang="en-US" dirty="0" smtClean="0"/>
              <a:t>伟</a:t>
            </a:r>
            <a:r>
              <a:rPr lang="zh-CN" altLang="en-US" dirty="0"/>
              <a:t>奇（伟大、神奇</a:t>
            </a:r>
            <a:r>
              <a:rPr lang="zh-CN" altLang="en-US" dirty="0" smtClean="0"/>
              <a:t>）</a:t>
            </a:r>
            <a:r>
              <a:rPr lang="en-US" altLang="zh-CN" dirty="0"/>
              <a:t>-</a:t>
            </a:r>
            <a:r>
              <a:rPr lang="en-US" altLang="zh-CN" dirty="0" smtClean="0"/>
              <a:t>greatness </a:t>
            </a:r>
            <a:r>
              <a:rPr lang="en-US" altLang="zh-CN" dirty="0"/>
              <a:t>and </a:t>
            </a:r>
            <a:r>
              <a:rPr lang="en-US" altLang="zh-CN" dirty="0" smtClean="0"/>
              <a:t>miraculous</a:t>
            </a:r>
          </a:p>
          <a:p>
            <a:r>
              <a:rPr lang="en-US" altLang="zh-CN" dirty="0" smtClean="0"/>
              <a:t>2)</a:t>
            </a:r>
            <a:r>
              <a:rPr lang="zh-CN" altLang="en-US" dirty="0"/>
              <a:t>文博（文采飞扬，</a:t>
            </a:r>
            <a:r>
              <a:rPr lang="zh-CN" altLang="en-US" dirty="0" smtClean="0"/>
              <a:t>博学多才）</a:t>
            </a:r>
            <a:r>
              <a:rPr lang="en-US" altLang="zh-CN" dirty="0"/>
              <a:t>be a brilliant man of wide </a:t>
            </a:r>
            <a:r>
              <a:rPr lang="en-US" altLang="zh-CN" dirty="0" smtClean="0"/>
              <a:t>learning</a:t>
            </a:r>
          </a:p>
          <a:p>
            <a:r>
              <a:rPr lang="en-US" altLang="zh-CN" dirty="0" smtClean="0"/>
              <a:t>3)</a:t>
            </a:r>
            <a:r>
              <a:rPr lang="zh-CN" altLang="en-US" dirty="0"/>
              <a:t>天佑（生来就有上天庇佑的孩子</a:t>
            </a:r>
            <a:r>
              <a:rPr lang="zh-CN" altLang="en-US" dirty="0" smtClean="0"/>
              <a:t>）</a:t>
            </a:r>
            <a:r>
              <a:rPr lang="en-US" altLang="zh-CN" dirty="0"/>
              <a:t> Children are born with god </a:t>
            </a:r>
            <a:r>
              <a:rPr lang="en-US" altLang="zh-CN" dirty="0" smtClean="0"/>
              <a:t>blessing</a:t>
            </a:r>
          </a:p>
          <a:p>
            <a:r>
              <a:rPr lang="en-US" altLang="zh-CN" dirty="0" smtClean="0"/>
              <a:t>4)</a:t>
            </a:r>
            <a:r>
              <a:rPr lang="zh-CN" altLang="en-US" dirty="0"/>
              <a:t>明辉 （辉：光明 </a:t>
            </a:r>
            <a:r>
              <a:rPr lang="zh-CN" altLang="en-US" dirty="0" smtClean="0"/>
              <a:t>）</a:t>
            </a:r>
            <a:r>
              <a:rPr lang="en-US" altLang="zh-CN" dirty="0"/>
              <a:t> </a:t>
            </a:r>
            <a:r>
              <a:rPr lang="en-US" altLang="zh-CN" dirty="0" smtClean="0"/>
              <a:t>promising</a:t>
            </a:r>
          </a:p>
          <a:p>
            <a:r>
              <a:rPr lang="en-US" altLang="zh-CN" dirty="0" smtClean="0"/>
              <a:t>5)</a:t>
            </a:r>
            <a:r>
              <a:rPr lang="zh-CN" altLang="en-US" dirty="0"/>
              <a:t>伟诚 </a:t>
            </a:r>
            <a:r>
              <a:rPr lang="en-US" altLang="zh-CN" dirty="0"/>
              <a:t>(</a:t>
            </a:r>
            <a:r>
              <a:rPr lang="zh-CN" altLang="en-US" dirty="0"/>
              <a:t>伟：伟大 诚：诚实 </a:t>
            </a:r>
            <a:r>
              <a:rPr lang="en-US" altLang="zh-CN" dirty="0" smtClean="0"/>
              <a:t>)</a:t>
            </a:r>
            <a:r>
              <a:rPr lang="en-US" altLang="zh-CN" dirty="0"/>
              <a:t> </a:t>
            </a:r>
            <a:r>
              <a:rPr lang="en-US" altLang="zh-CN" dirty="0" smtClean="0"/>
              <a:t>greatness and honest</a:t>
            </a:r>
          </a:p>
          <a:p>
            <a:r>
              <a:rPr lang="en-US" altLang="zh-CN" dirty="0" smtClean="0"/>
              <a:t>6)</a:t>
            </a:r>
            <a:r>
              <a:rPr lang="zh-CN" altLang="en-US" dirty="0"/>
              <a:t>英杰（英俊杰出</a:t>
            </a:r>
            <a:r>
              <a:rPr lang="zh-CN" altLang="en-US" dirty="0" smtClean="0"/>
              <a:t>）</a:t>
            </a:r>
            <a:r>
              <a:rPr lang="en-US" altLang="zh-CN" dirty="0"/>
              <a:t> Handsome and </a:t>
            </a:r>
            <a:r>
              <a:rPr lang="en-US" altLang="zh-CN" dirty="0" smtClean="0"/>
              <a:t>outstanding</a:t>
            </a:r>
          </a:p>
          <a:p>
            <a:r>
              <a:rPr lang="en-US" altLang="zh-CN" dirty="0" smtClean="0"/>
              <a:t>7)</a:t>
            </a:r>
            <a:r>
              <a:rPr lang="zh-CN" altLang="en-US" dirty="0"/>
              <a:t>国豪（国人因它而自豪</a:t>
            </a:r>
            <a:r>
              <a:rPr lang="zh-CN" altLang="en-US" dirty="0" smtClean="0"/>
              <a:t>）</a:t>
            </a:r>
            <a:r>
              <a:rPr lang="en-US" altLang="zh-CN" dirty="0"/>
              <a:t>people proud of </a:t>
            </a:r>
            <a:r>
              <a:rPr lang="en-US" altLang="zh-CN" dirty="0" smtClean="0"/>
              <a:t>it</a:t>
            </a:r>
          </a:p>
          <a:p>
            <a:r>
              <a:rPr lang="en-US" altLang="zh-CN" dirty="0" smtClean="0"/>
              <a:t>8)</a:t>
            </a:r>
            <a:r>
              <a:rPr lang="zh-CN" altLang="en-US" dirty="0"/>
              <a:t>荣轩 </a:t>
            </a:r>
            <a:r>
              <a:rPr lang="en-US" altLang="zh-CN" dirty="0"/>
              <a:t>(</a:t>
            </a:r>
            <a:r>
              <a:rPr lang="zh-CN" altLang="en-US" dirty="0"/>
              <a:t>轩：气度不凡 </a:t>
            </a:r>
            <a:r>
              <a:rPr lang="en-US" altLang="zh-CN" dirty="0" smtClean="0"/>
              <a:t>)</a:t>
            </a:r>
            <a:r>
              <a:rPr lang="en-US" altLang="zh-CN" dirty="0"/>
              <a:t> </a:t>
            </a:r>
            <a:r>
              <a:rPr lang="en-US" altLang="zh-CN" dirty="0" smtClean="0"/>
              <a:t>distinguished</a:t>
            </a:r>
          </a:p>
          <a:p>
            <a:r>
              <a:rPr lang="en-US" altLang="zh-CN" dirty="0" smtClean="0"/>
              <a:t>9)</a:t>
            </a:r>
            <a:r>
              <a:rPr lang="zh-CN" altLang="en-US" dirty="0"/>
              <a:t> 浩宇 （胸怀犹如宇宙，浩瀚无穷</a:t>
            </a:r>
            <a:r>
              <a:rPr lang="zh-CN" altLang="en-US" dirty="0" smtClean="0"/>
              <a:t>）</a:t>
            </a:r>
            <a:r>
              <a:rPr lang="en-US" altLang="zh-CN" dirty="0"/>
              <a:t> Heart is like the </a:t>
            </a:r>
            <a:r>
              <a:rPr lang="en-US" altLang="zh-CN" dirty="0" smtClean="0"/>
              <a:t>universe , </a:t>
            </a:r>
            <a:r>
              <a:rPr lang="en-US" altLang="zh-CN" dirty="0"/>
              <a:t>vast </a:t>
            </a:r>
            <a:r>
              <a:rPr lang="en-US" altLang="zh-CN" dirty="0" smtClean="0"/>
              <a:t>boundless</a:t>
            </a:r>
          </a:p>
          <a:p>
            <a:r>
              <a:rPr lang="en-US" altLang="zh-CN" dirty="0" smtClean="0"/>
              <a:t>10)</a:t>
            </a:r>
            <a:r>
              <a:rPr lang="zh-CN" altLang="en-US" dirty="0"/>
              <a:t>皓轩 （意为：光明磊落，气宇轩昂</a:t>
            </a:r>
            <a:r>
              <a:rPr lang="zh-CN" altLang="en-US" dirty="0" smtClean="0"/>
              <a:t>）</a:t>
            </a:r>
            <a:r>
              <a:rPr lang="en-US" altLang="zh-CN" dirty="0"/>
              <a:t> </a:t>
            </a:r>
            <a:r>
              <a:rPr lang="en-US" altLang="zh-CN" dirty="0" smtClean="0"/>
              <a:t>Aboveboard</a:t>
            </a:r>
          </a:p>
          <a:p>
            <a:r>
              <a:rPr lang="en-US" altLang="zh-CN" dirty="0" smtClean="0"/>
              <a:t>11)</a:t>
            </a:r>
            <a:r>
              <a:rPr lang="zh-CN" altLang="en-US" dirty="0"/>
              <a:t>哲瀚 </a:t>
            </a:r>
            <a:r>
              <a:rPr lang="en-US" altLang="zh-CN" dirty="0"/>
              <a:t>(</a:t>
            </a:r>
            <a:r>
              <a:rPr lang="zh-CN" altLang="en-US" dirty="0"/>
              <a:t>拥有广大的学问</a:t>
            </a:r>
            <a:r>
              <a:rPr lang="en-US" altLang="zh-CN" dirty="0"/>
              <a:t>) With the general </a:t>
            </a:r>
            <a:r>
              <a:rPr lang="en-US" altLang="zh-CN" dirty="0" smtClean="0"/>
              <a:t>knowledge</a:t>
            </a:r>
          </a:p>
          <a:p>
            <a:r>
              <a:rPr lang="en-US" altLang="zh-CN" dirty="0" smtClean="0"/>
              <a:t>12)</a:t>
            </a:r>
            <a:r>
              <a:rPr lang="zh-CN" altLang="en-US" dirty="0"/>
              <a:t>博超 </a:t>
            </a:r>
            <a:r>
              <a:rPr lang="en-US" altLang="zh-CN" dirty="0"/>
              <a:t>(</a:t>
            </a:r>
            <a:r>
              <a:rPr lang="zh-CN" altLang="en-US" dirty="0"/>
              <a:t>博：博大 超：超越 </a:t>
            </a:r>
            <a:r>
              <a:rPr lang="en-US" altLang="zh-CN" dirty="0"/>
              <a:t>) </a:t>
            </a:r>
            <a:r>
              <a:rPr lang="en-US" altLang="zh-CN" dirty="0" smtClean="0"/>
              <a:t>erudite </a:t>
            </a:r>
            <a:r>
              <a:rPr lang="en-US" altLang="zh-CN" dirty="0"/>
              <a:t>and </a:t>
            </a:r>
            <a:r>
              <a:rPr lang="en-US" altLang="zh-CN" dirty="0" smtClean="0"/>
              <a:t>surpass</a:t>
            </a:r>
          </a:p>
          <a:p>
            <a:r>
              <a:rPr lang="en-US" altLang="zh-CN" dirty="0" smtClean="0"/>
              <a:t>13)</a:t>
            </a:r>
            <a:r>
              <a:rPr lang="zh-CN" altLang="en-US" dirty="0"/>
              <a:t>君浩 </a:t>
            </a:r>
            <a:r>
              <a:rPr lang="en-US" altLang="zh-CN" dirty="0"/>
              <a:t>(</a:t>
            </a:r>
            <a:r>
              <a:rPr lang="zh-CN" altLang="en-US" dirty="0"/>
              <a:t>君：君子 浩：浩大 </a:t>
            </a:r>
            <a:r>
              <a:rPr lang="en-US" altLang="zh-CN" dirty="0"/>
              <a:t>) gentleman and </a:t>
            </a:r>
            <a:r>
              <a:rPr lang="en-US" altLang="zh-CN" dirty="0" smtClean="0"/>
              <a:t>vast</a:t>
            </a:r>
          </a:p>
          <a:p>
            <a:r>
              <a:rPr lang="en-US" altLang="zh-CN" dirty="0" smtClean="0"/>
              <a:t>14)</a:t>
            </a:r>
            <a:r>
              <a:rPr lang="zh-CN" altLang="en-US" dirty="0"/>
              <a:t>鹏涛 </a:t>
            </a:r>
            <a:r>
              <a:rPr lang="en-US" altLang="zh-CN" dirty="0"/>
              <a:t>(</a:t>
            </a:r>
            <a:r>
              <a:rPr lang="zh-CN" altLang="en-US" dirty="0"/>
              <a:t>鹏：比喻气势雄伟 </a:t>
            </a:r>
            <a:r>
              <a:rPr lang="en-US" altLang="zh-CN" dirty="0" smtClean="0"/>
              <a:t>)</a:t>
            </a:r>
            <a:r>
              <a:rPr lang="en-US" altLang="zh-CN" dirty="0"/>
              <a:t> </a:t>
            </a:r>
            <a:r>
              <a:rPr lang="en-US" altLang="zh-CN" dirty="0" smtClean="0"/>
              <a:t>imposing</a:t>
            </a:r>
          </a:p>
          <a:p>
            <a:r>
              <a:rPr lang="en-US" altLang="zh-CN" dirty="0" smtClean="0"/>
              <a:t>15)</a:t>
            </a:r>
            <a:r>
              <a:rPr lang="zh-CN" altLang="en-US" dirty="0"/>
              <a:t>建辉 </a:t>
            </a:r>
            <a:r>
              <a:rPr lang="en-US" altLang="zh-CN" dirty="0"/>
              <a:t>(</a:t>
            </a:r>
            <a:r>
              <a:rPr lang="zh-CN" altLang="en-US" dirty="0"/>
              <a:t>建造辉煌成就</a:t>
            </a:r>
            <a:r>
              <a:rPr lang="en-US" altLang="zh-CN" dirty="0" smtClean="0"/>
              <a:t>)</a:t>
            </a:r>
            <a:r>
              <a:rPr lang="en-US" altLang="zh-CN" dirty="0"/>
              <a:t> build</a:t>
            </a:r>
            <a:r>
              <a:rPr lang="en-US" altLang="zh-CN" dirty="0" smtClean="0"/>
              <a:t> brilliant </a:t>
            </a:r>
            <a:r>
              <a:rPr lang="en-US" altLang="zh-CN" dirty="0"/>
              <a:t>achievement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151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676400" y="62807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Phonetic drills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759770" y="2228095"/>
            <a:ext cx="97348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accent2">
                    <a:lumMod val="50000"/>
                  </a:schemeClr>
                </a:solidFill>
              </a:rPr>
              <a:t>辨调</a:t>
            </a:r>
            <a:r>
              <a:rPr lang="en-US" altLang="zh-CN" sz="3600" dirty="0" smtClean="0">
                <a:solidFill>
                  <a:schemeClr val="accent2">
                    <a:lumMod val="50000"/>
                  </a:schemeClr>
                </a:solidFill>
              </a:rPr>
              <a:t>Tone discrimination</a:t>
            </a:r>
          </a:p>
          <a:p>
            <a:r>
              <a:rPr lang="en-US" altLang="zh-CN" sz="3600" dirty="0" smtClean="0"/>
              <a:t>(1)</a:t>
            </a:r>
            <a:r>
              <a:rPr lang="en-US" altLang="zh-CN" sz="3600" dirty="0" err="1" smtClean="0"/>
              <a:t>fèn</a:t>
            </a:r>
            <a:r>
              <a:rPr lang="en-US" altLang="zh-CN" sz="3600" dirty="0" smtClean="0"/>
              <a:t> –</a:t>
            </a:r>
            <a:r>
              <a:rPr lang="en-US" altLang="zh-CN" sz="3600" dirty="0" err="1" smtClean="0"/>
              <a:t>fēn</a:t>
            </a:r>
            <a:r>
              <a:rPr lang="en-US" altLang="zh-CN" sz="3600" dirty="0" smtClean="0"/>
              <a:t>    </a:t>
            </a:r>
            <a:r>
              <a:rPr lang="zh-CN" altLang="en-US" sz="3600" dirty="0" smtClean="0"/>
              <a:t>  </a:t>
            </a:r>
            <a:r>
              <a:rPr lang="en-US" altLang="zh-CN" sz="3600" dirty="0" smtClean="0"/>
              <a:t>(2)</a:t>
            </a:r>
            <a:r>
              <a:rPr lang="en-US" altLang="zh-CN" sz="3600" dirty="0" err="1" smtClean="0"/>
              <a:t>máo-mǎo</a:t>
            </a:r>
            <a:r>
              <a:rPr lang="en-US" altLang="zh-CN" sz="3600" dirty="0" smtClean="0"/>
              <a:t>      (3)</a:t>
            </a:r>
            <a:r>
              <a:rPr lang="en-US" altLang="zh-CN" sz="3600" dirty="0" err="1" smtClean="0"/>
              <a:t>lèi-lěi</a:t>
            </a:r>
            <a:endParaRPr lang="en-US" altLang="zh-CN" sz="3600" dirty="0" smtClean="0"/>
          </a:p>
          <a:p>
            <a:r>
              <a:rPr lang="en-US" altLang="zh-CN" sz="3600" dirty="0" smtClean="0"/>
              <a:t>(4)</a:t>
            </a:r>
            <a:r>
              <a:rPr lang="en-US" altLang="zh-CN" sz="3600" dirty="0" err="1" smtClean="0"/>
              <a:t>bāng-bǎng</a:t>
            </a:r>
            <a:r>
              <a:rPr lang="en-US" altLang="zh-CN" sz="3600" dirty="0" smtClean="0"/>
              <a:t>     </a:t>
            </a:r>
            <a:r>
              <a:rPr lang="zh-CN" altLang="en-US" sz="3600" dirty="0" smtClean="0"/>
              <a:t>  </a:t>
            </a:r>
            <a:r>
              <a:rPr lang="en-US" altLang="zh-CN" sz="3600" dirty="0" smtClean="0"/>
              <a:t>(5)</a:t>
            </a:r>
            <a:r>
              <a:rPr lang="en-US" altLang="zh-CN" sz="3600" dirty="0" err="1" smtClean="0"/>
              <a:t>gēn-gěn</a:t>
            </a:r>
            <a:r>
              <a:rPr lang="en-US" altLang="zh-CN" sz="3600" dirty="0" smtClean="0"/>
              <a:t>    </a:t>
            </a:r>
            <a:r>
              <a:rPr lang="zh-CN" altLang="en-US" sz="3600" dirty="0" smtClean="0"/>
              <a:t>    </a:t>
            </a:r>
            <a:r>
              <a:rPr lang="en-US" altLang="zh-CN" sz="3600" dirty="0" smtClean="0"/>
              <a:t>(6)</a:t>
            </a:r>
            <a:r>
              <a:rPr lang="en-US" altLang="zh-CN" sz="3600" dirty="0" err="1" smtClean="0"/>
              <a:t>hèng-héng</a:t>
            </a:r>
            <a:endParaRPr lang="en-US" altLang="zh-CN" sz="3600" dirty="0" smtClean="0"/>
          </a:p>
          <a:p>
            <a:r>
              <a:rPr lang="en-US" altLang="zh-CN" sz="3600" dirty="0" smtClean="0"/>
              <a:t>(7)</a:t>
            </a:r>
            <a:r>
              <a:rPr lang="en-US" altLang="zh-CN" sz="3600" dirty="0" err="1" smtClean="0"/>
              <a:t>hòufāng</a:t>
            </a:r>
            <a:r>
              <a:rPr lang="en-US" altLang="zh-CN" sz="3600" dirty="0" smtClean="0"/>
              <a:t>- </a:t>
            </a:r>
            <a:r>
              <a:rPr lang="en-US" altLang="zh-CN" sz="3600" dirty="0" err="1" smtClean="0"/>
              <a:t>hòufáng</a:t>
            </a:r>
            <a:r>
              <a:rPr lang="en-US" altLang="zh-CN" sz="3600" dirty="0" smtClean="0"/>
              <a:t>     (8)</a:t>
            </a:r>
            <a:r>
              <a:rPr lang="en-US" altLang="zh-CN" sz="3600" dirty="0" err="1" smtClean="0"/>
              <a:t>kāifāng-kāifàng</a:t>
            </a:r>
            <a:endParaRPr lang="en-US" altLang="zh-CN" sz="3600" dirty="0" smtClean="0"/>
          </a:p>
          <a:p>
            <a:r>
              <a:rPr lang="en-US" altLang="zh-CN" sz="3600" dirty="0" smtClean="0"/>
              <a:t>(9)</a:t>
            </a:r>
            <a:r>
              <a:rPr lang="en-US" altLang="zh-CN" sz="3600" dirty="0" err="1" smtClean="0"/>
              <a:t>bānnòng-bànnóng</a:t>
            </a:r>
            <a:r>
              <a:rPr lang="en-US" altLang="zh-CN" sz="3600" dirty="0" smtClean="0"/>
              <a:t>    (10)</a:t>
            </a:r>
            <a:r>
              <a:rPr lang="en-US" altLang="zh-CN" sz="3600" dirty="0" err="1" smtClean="0"/>
              <a:t>wǔdǎo-wǔ</a:t>
            </a:r>
            <a:r>
              <a:rPr lang="en-US" altLang="zh-CN" sz="3600" dirty="0" smtClean="0"/>
              <a:t> </a:t>
            </a:r>
            <a:r>
              <a:rPr lang="en-US" altLang="zh-CN" sz="3600" dirty="0" err="1" smtClean="0"/>
              <a:t>dào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70360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544781" y="1328754"/>
            <a:ext cx="10544270" cy="1325563"/>
          </a:xfrm>
        </p:spPr>
        <p:txBody>
          <a:bodyPr>
            <a:normAutofit fontScale="90000"/>
          </a:bodyPr>
          <a:lstStyle/>
          <a:p>
            <a:r>
              <a:rPr lang="en-US" altLang="zh-CN" sz="4000" b="1" dirty="0" smtClean="0"/>
              <a:t/>
            </a:r>
            <a:br>
              <a:rPr lang="en-US" altLang="zh-CN" sz="4000" b="1" dirty="0" smtClean="0"/>
            </a:br>
            <a:r>
              <a:rPr lang="en-US" altLang="zh-CN" sz="4000" b="1" dirty="0" smtClean="0"/>
              <a:t>Dictation</a:t>
            </a:r>
            <a:br>
              <a:rPr lang="en-US" altLang="zh-CN" sz="4000" b="1" dirty="0" smtClean="0"/>
            </a:br>
            <a:r>
              <a:rPr lang="en-US" altLang="zh-CN" sz="3600" b="1" dirty="0" smtClean="0">
                <a:solidFill>
                  <a:schemeClr val="accent2">
                    <a:lumMod val="75000"/>
                  </a:schemeClr>
                </a:solidFill>
              </a:rPr>
              <a:t>Listen to the recording, and the fill in the blanks</a:t>
            </a:r>
            <a:r>
              <a:rPr lang="en-US" altLang="zh-CN" sz="3100" b="1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zh-CN" sz="3100" b="1" dirty="0" smtClean="0">
                <a:solidFill>
                  <a:schemeClr val="accent2">
                    <a:lumMod val="75000"/>
                  </a:schemeClr>
                </a:solidFill>
              </a:rPr>
            </a:br>
            <a:endParaRPr lang="en-US" altLang="zh-CN" sz="31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838" y="199935"/>
            <a:ext cx="3820884" cy="265339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16681" y="2853327"/>
            <a:ext cx="1047236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（</a:t>
            </a:r>
            <a:r>
              <a:rPr lang="en-US" altLang="zh-CN" sz="2800" dirty="0" smtClean="0"/>
              <a:t>1</a:t>
            </a:r>
            <a:r>
              <a:rPr lang="zh-CN" altLang="en-US" sz="2800" dirty="0" smtClean="0"/>
              <a:t>） </a:t>
            </a:r>
            <a:r>
              <a:rPr lang="en-US" altLang="zh-CN" sz="2800" dirty="0" smtClean="0"/>
              <a:t>___ǎ</a:t>
            </a:r>
            <a:r>
              <a:rPr lang="zh-CN" altLang="en-US" sz="2800" dirty="0" smtClean="0"/>
              <a:t>                  （</a:t>
            </a:r>
            <a:r>
              <a:rPr lang="en-US" altLang="zh-CN" sz="2800" dirty="0" smtClean="0"/>
              <a:t>2</a:t>
            </a:r>
            <a:r>
              <a:rPr lang="zh-CN" altLang="en-US" sz="2800" dirty="0" smtClean="0"/>
              <a:t>）</a:t>
            </a:r>
            <a:r>
              <a:rPr lang="en-US" altLang="zh-CN" sz="2800" dirty="0" smtClean="0"/>
              <a:t>___</a:t>
            </a:r>
            <a:r>
              <a:rPr lang="en-US" altLang="zh-CN" sz="2800" dirty="0" err="1" smtClean="0"/>
              <a:t>ěn</a:t>
            </a:r>
            <a:r>
              <a:rPr lang="zh-CN" altLang="en-US" sz="2800" dirty="0" smtClean="0"/>
              <a:t>               （</a:t>
            </a:r>
            <a:r>
              <a:rPr lang="en-US" altLang="zh-CN" sz="2800" dirty="0" smtClean="0"/>
              <a:t>3</a:t>
            </a:r>
            <a:r>
              <a:rPr lang="zh-CN" altLang="en-US" sz="2800" dirty="0" smtClean="0"/>
              <a:t>）</a:t>
            </a:r>
            <a:r>
              <a:rPr lang="en-US" altLang="zh-CN" sz="2800" dirty="0" smtClean="0"/>
              <a:t>___</a:t>
            </a:r>
            <a:r>
              <a:rPr lang="en-US" altLang="zh-CN" sz="2800" dirty="0" err="1" smtClean="0"/>
              <a:t>ēi</a:t>
            </a:r>
            <a:endParaRPr lang="en-US" altLang="zh-CN" sz="2800" dirty="0" smtClean="0"/>
          </a:p>
          <a:p>
            <a:r>
              <a:rPr lang="zh-CN" altLang="en-US" sz="2800" dirty="0" smtClean="0"/>
              <a:t>（</a:t>
            </a:r>
            <a:r>
              <a:rPr lang="en-US" altLang="zh-CN" sz="2800" dirty="0" smtClean="0"/>
              <a:t>4</a:t>
            </a:r>
            <a:r>
              <a:rPr lang="zh-CN" altLang="en-US" sz="2800" dirty="0" smtClean="0"/>
              <a:t>） </a:t>
            </a:r>
            <a:r>
              <a:rPr lang="en-US" altLang="zh-CN" sz="2800" dirty="0" smtClean="0"/>
              <a:t> ___</a:t>
            </a:r>
            <a:r>
              <a:rPr lang="en-US" altLang="zh-CN" sz="2800" dirty="0" err="1" smtClean="0"/>
              <a:t>àn</a:t>
            </a:r>
            <a:r>
              <a:rPr lang="zh-CN" altLang="en-US" sz="2800" dirty="0" smtClean="0"/>
              <a:t>                （</a:t>
            </a:r>
            <a:r>
              <a:rPr lang="en-US" altLang="zh-CN" sz="2800" dirty="0" smtClean="0"/>
              <a:t>5</a:t>
            </a:r>
            <a:r>
              <a:rPr lang="zh-CN" altLang="en-US" sz="2800" dirty="0" smtClean="0"/>
              <a:t>）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___</a:t>
            </a:r>
            <a:r>
              <a:rPr lang="en-US" altLang="zh-CN" sz="2800" dirty="0" err="1" smtClean="0"/>
              <a:t>āng</a:t>
            </a:r>
            <a:r>
              <a:rPr lang="zh-CN" altLang="en-US" sz="2800" dirty="0" smtClean="0"/>
              <a:t>                （</a:t>
            </a:r>
            <a:r>
              <a:rPr lang="en-US" altLang="zh-CN" sz="2800" dirty="0" smtClean="0"/>
              <a:t>6</a:t>
            </a:r>
            <a:r>
              <a:rPr lang="zh-CN" altLang="en-US" sz="2800" dirty="0" smtClean="0"/>
              <a:t>）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___</a:t>
            </a:r>
            <a:r>
              <a:rPr lang="en-US" altLang="zh-CN" sz="2800" dirty="0" err="1" smtClean="0"/>
              <a:t>èng</a:t>
            </a:r>
            <a:endParaRPr lang="en-US" altLang="zh-CN" sz="2800" dirty="0" smtClean="0"/>
          </a:p>
          <a:p>
            <a:r>
              <a:rPr lang="zh-CN" altLang="en-US" sz="2800" dirty="0" smtClean="0"/>
              <a:t>（</a:t>
            </a:r>
            <a:r>
              <a:rPr lang="en-US" altLang="zh-CN" sz="2800" dirty="0" smtClean="0"/>
              <a:t>7</a:t>
            </a:r>
            <a:r>
              <a:rPr lang="zh-CN" altLang="en-US" sz="2800" dirty="0" smtClean="0"/>
              <a:t>）  </a:t>
            </a:r>
            <a:r>
              <a:rPr lang="en-US" altLang="zh-CN" sz="2800" dirty="0" smtClean="0"/>
              <a:t>___ù</a:t>
            </a:r>
            <a:r>
              <a:rPr lang="zh-CN" altLang="en-US" sz="2800" dirty="0" smtClean="0"/>
              <a:t>  </a:t>
            </a:r>
            <a:r>
              <a:rPr lang="en-US" altLang="zh-CN" sz="2800" dirty="0" smtClean="0"/>
              <a:t>___è</a:t>
            </a:r>
            <a:r>
              <a:rPr lang="zh-CN" altLang="en-US" sz="2800" dirty="0" smtClean="0"/>
              <a:t>      （</a:t>
            </a:r>
            <a:r>
              <a:rPr lang="en-US" altLang="zh-CN" sz="2800" dirty="0" smtClean="0"/>
              <a:t>8</a:t>
            </a:r>
            <a:r>
              <a:rPr lang="zh-CN" altLang="en-US" sz="2800" dirty="0" smtClean="0"/>
              <a:t>）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___</a:t>
            </a:r>
            <a:r>
              <a:rPr lang="en-US" altLang="zh-CN" sz="2800" dirty="0" err="1" smtClean="0"/>
              <a:t>án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___</a:t>
            </a:r>
            <a:r>
              <a:rPr lang="en-US" altLang="zh-CN" sz="2800" dirty="0" err="1" smtClean="0"/>
              <a:t>ài</a:t>
            </a:r>
            <a:r>
              <a:rPr lang="zh-CN" altLang="en-US" sz="2800" dirty="0" smtClean="0"/>
              <a:t>    （</a:t>
            </a:r>
            <a:r>
              <a:rPr lang="en-US" altLang="zh-CN" sz="2800" dirty="0" smtClean="0"/>
              <a:t>9</a:t>
            </a:r>
            <a:r>
              <a:rPr lang="zh-CN" altLang="en-US" sz="2800" dirty="0" smtClean="0"/>
              <a:t>）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___</a:t>
            </a:r>
            <a:r>
              <a:rPr lang="en-US" altLang="zh-CN" sz="2800" dirty="0" err="1" smtClean="0"/>
              <a:t>òng</a:t>
            </a:r>
            <a:r>
              <a:rPr lang="en-US" altLang="zh-CN" sz="2800" dirty="0" smtClean="0"/>
              <a:t> __ </a:t>
            </a:r>
            <a:r>
              <a:rPr lang="en-US" altLang="zh-CN" sz="2800" dirty="0" err="1" smtClean="0"/>
              <a:t>ào</a:t>
            </a:r>
            <a:endParaRPr lang="en-US" altLang="zh-CN" sz="2800" dirty="0" smtClean="0"/>
          </a:p>
          <a:p>
            <a:r>
              <a:rPr lang="zh-CN" altLang="en-US" sz="2800" dirty="0" smtClean="0"/>
              <a:t>（</a:t>
            </a:r>
            <a:r>
              <a:rPr lang="en-US" altLang="zh-CN" sz="2800" dirty="0" smtClean="0"/>
              <a:t>10</a:t>
            </a:r>
            <a:r>
              <a:rPr lang="zh-CN" altLang="en-US" sz="2800" dirty="0" smtClean="0"/>
              <a:t>）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___</a:t>
            </a:r>
            <a:r>
              <a:rPr lang="en-US" altLang="zh-CN" sz="2800" dirty="0" err="1" smtClean="0"/>
              <a:t>āng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___</a:t>
            </a:r>
            <a:r>
              <a:rPr lang="en-US" altLang="zh-CN" sz="2800" dirty="0" err="1" smtClean="0"/>
              <a:t>ǎi</a:t>
            </a:r>
            <a:r>
              <a:rPr lang="zh-CN" altLang="en-US" sz="2800" dirty="0" smtClean="0"/>
              <a:t>     （</a:t>
            </a:r>
            <a:r>
              <a:rPr lang="en-US" altLang="zh-CN" sz="2800" dirty="0" smtClean="0"/>
              <a:t>11</a:t>
            </a:r>
            <a:r>
              <a:rPr lang="zh-CN" altLang="en-US" sz="2800" dirty="0" smtClean="0"/>
              <a:t>）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___</a:t>
            </a:r>
            <a:r>
              <a:rPr lang="en-US" altLang="zh-CN" sz="2800" dirty="0" err="1" smtClean="0"/>
              <a:t>áng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___</a:t>
            </a:r>
            <a:r>
              <a:rPr lang="en-US" altLang="zh-CN" sz="2800" dirty="0" err="1" smtClean="0"/>
              <a:t>ǎi</a:t>
            </a:r>
            <a:r>
              <a:rPr lang="zh-CN" altLang="en-US" sz="2800" dirty="0" smtClean="0"/>
              <a:t>  （</a:t>
            </a:r>
            <a:r>
              <a:rPr lang="en-US" altLang="zh-CN" sz="2800" dirty="0" smtClean="0"/>
              <a:t>12</a:t>
            </a:r>
            <a:r>
              <a:rPr lang="zh-CN" altLang="en-US" sz="2800" dirty="0" smtClean="0"/>
              <a:t>）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___</a:t>
            </a:r>
            <a:r>
              <a:rPr lang="en-US" altLang="zh-CN" sz="2800" dirty="0" err="1" smtClean="0"/>
              <a:t>ōng</a:t>
            </a:r>
            <a:r>
              <a:rPr lang="en-US" altLang="zh-CN" sz="2800" dirty="0" smtClean="0"/>
              <a:t> ___</a:t>
            </a:r>
            <a:r>
              <a:rPr lang="en-US" altLang="zh-CN" sz="2800" dirty="0" err="1" smtClean="0"/>
              <a:t>uì</a:t>
            </a:r>
            <a:endParaRPr lang="en-US" altLang="zh-CN" sz="2800" dirty="0" smtClean="0"/>
          </a:p>
          <a:p>
            <a:r>
              <a:rPr lang="zh-CN" altLang="en-US" sz="2800" dirty="0" smtClean="0"/>
              <a:t>（</a:t>
            </a:r>
            <a:r>
              <a:rPr lang="en-US" altLang="zh-CN" sz="2800" dirty="0" smtClean="0"/>
              <a:t>13</a:t>
            </a:r>
            <a:r>
              <a:rPr lang="zh-CN" altLang="en-US" sz="2800" dirty="0" smtClean="0"/>
              <a:t>）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m</a:t>
            </a:r>
            <a:r>
              <a:rPr lang="zh-CN" altLang="en-US" sz="2800" dirty="0" smtClean="0"/>
              <a:t>  </a:t>
            </a:r>
            <a:r>
              <a:rPr lang="en-US" altLang="zh-CN" sz="2800" dirty="0"/>
              <a:t>___</a:t>
            </a:r>
            <a:r>
              <a:rPr lang="zh-CN" altLang="en-US" sz="2800" dirty="0" smtClean="0"/>
              <a:t>             （</a:t>
            </a:r>
            <a:r>
              <a:rPr lang="en-US" altLang="zh-CN" sz="2800" dirty="0" smtClean="0"/>
              <a:t>14</a:t>
            </a:r>
            <a:r>
              <a:rPr lang="zh-CN" altLang="en-US" sz="2800" dirty="0" smtClean="0"/>
              <a:t>）</a:t>
            </a:r>
            <a:r>
              <a:rPr lang="en-US" altLang="zh-CN" sz="2800" dirty="0" smtClean="0"/>
              <a:t>p ___</a:t>
            </a:r>
            <a:r>
              <a:rPr lang="zh-CN" altLang="en-US" sz="2800" dirty="0" smtClean="0"/>
              <a:t>             （</a:t>
            </a:r>
            <a:r>
              <a:rPr lang="en-US" altLang="zh-CN" sz="2800" dirty="0" smtClean="0"/>
              <a:t>15</a:t>
            </a:r>
            <a:r>
              <a:rPr lang="zh-CN" altLang="en-US" sz="2800" dirty="0" smtClean="0"/>
              <a:t>）</a:t>
            </a:r>
            <a:r>
              <a:rPr lang="en-US" altLang="zh-CN" sz="2800" dirty="0" smtClean="0"/>
              <a:t>t___</a:t>
            </a:r>
          </a:p>
          <a:p>
            <a:r>
              <a:rPr lang="zh-CN" altLang="en-US" sz="2800" dirty="0" smtClean="0"/>
              <a:t>（</a:t>
            </a:r>
            <a:r>
              <a:rPr lang="en-US" altLang="zh-CN" sz="2800" dirty="0" smtClean="0"/>
              <a:t>16</a:t>
            </a:r>
            <a:r>
              <a:rPr lang="zh-CN" altLang="en-US" sz="2800" dirty="0" smtClean="0"/>
              <a:t>）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l ___</a:t>
            </a:r>
            <a:r>
              <a:rPr lang="zh-CN" altLang="en-US" sz="2800" dirty="0" smtClean="0"/>
              <a:t>                （</a:t>
            </a:r>
            <a:r>
              <a:rPr lang="en-US" altLang="zh-CN" sz="2800" dirty="0" smtClean="0"/>
              <a:t>17</a:t>
            </a:r>
            <a:r>
              <a:rPr lang="zh-CN" altLang="en-US" sz="2800" dirty="0" smtClean="0"/>
              <a:t>）</a:t>
            </a:r>
            <a:r>
              <a:rPr lang="en-US" altLang="zh-CN" sz="2800" dirty="0" smtClean="0"/>
              <a:t>p ___</a:t>
            </a:r>
            <a:r>
              <a:rPr lang="zh-CN" altLang="en-US" sz="2800" dirty="0" smtClean="0"/>
              <a:t>              （</a:t>
            </a:r>
            <a:r>
              <a:rPr lang="en-US" altLang="zh-CN" sz="2800" dirty="0" smtClean="0"/>
              <a:t>18</a:t>
            </a:r>
            <a:r>
              <a:rPr lang="zh-CN" altLang="en-US" sz="2800" dirty="0" smtClean="0"/>
              <a:t>）</a:t>
            </a:r>
            <a:r>
              <a:rPr lang="en-US" altLang="zh-CN" sz="2800" dirty="0" smtClean="0"/>
              <a:t> d ___</a:t>
            </a:r>
          </a:p>
          <a:p>
            <a:r>
              <a:rPr lang="zh-CN" altLang="en-US" sz="2800" dirty="0" smtClean="0"/>
              <a:t>（</a:t>
            </a:r>
            <a:r>
              <a:rPr lang="en-US" altLang="zh-CN" sz="2800" dirty="0" smtClean="0"/>
              <a:t>19</a:t>
            </a:r>
            <a:r>
              <a:rPr lang="zh-CN" altLang="en-US" sz="2800" dirty="0" smtClean="0"/>
              <a:t>）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n___ h </a:t>
            </a:r>
            <a:r>
              <a:rPr lang="en-US" altLang="zh-CN" sz="2800" dirty="0"/>
              <a:t>___</a:t>
            </a:r>
            <a:r>
              <a:rPr lang="zh-CN" altLang="en-US" sz="2800" dirty="0" smtClean="0"/>
              <a:t>     （</a:t>
            </a:r>
            <a:r>
              <a:rPr lang="en-US" altLang="zh-CN" sz="2800" dirty="0" smtClean="0"/>
              <a:t>20</a:t>
            </a:r>
            <a:r>
              <a:rPr lang="zh-CN" altLang="en-US" sz="2800" dirty="0" smtClean="0"/>
              <a:t>） </a:t>
            </a:r>
            <a:r>
              <a:rPr lang="en-US" altLang="zh-CN" sz="2800" dirty="0" smtClean="0"/>
              <a:t>b___ b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___</a:t>
            </a:r>
            <a:r>
              <a:rPr lang="zh-CN" altLang="en-US" sz="2800" dirty="0" smtClean="0"/>
              <a:t>   （</a:t>
            </a:r>
            <a:r>
              <a:rPr lang="en-US" altLang="zh-CN" sz="2800" dirty="0" smtClean="0"/>
              <a:t>21</a:t>
            </a:r>
            <a:r>
              <a:rPr lang="zh-CN" altLang="en-US" sz="2800" dirty="0" smtClean="0"/>
              <a:t>）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t ___d </a:t>
            </a:r>
            <a:r>
              <a:rPr lang="en-US" altLang="zh-CN" sz="2800" dirty="0"/>
              <a:t>___</a:t>
            </a:r>
            <a:r>
              <a:rPr lang="zh-CN" altLang="en-US" sz="2800" dirty="0"/>
              <a:t> </a:t>
            </a:r>
            <a:endParaRPr lang="en-US" altLang="zh-CN" sz="2800" dirty="0" smtClean="0"/>
          </a:p>
          <a:p>
            <a:r>
              <a:rPr lang="zh-CN" altLang="en-US" sz="2800" dirty="0" smtClean="0"/>
              <a:t>（</a:t>
            </a:r>
            <a:r>
              <a:rPr lang="en-US" altLang="zh-CN" sz="2800" dirty="0" smtClean="0"/>
              <a:t>22</a:t>
            </a:r>
            <a:r>
              <a:rPr lang="zh-CN" altLang="en-US" sz="2800" dirty="0" smtClean="0"/>
              <a:t>）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b ___ n </a:t>
            </a:r>
            <a:r>
              <a:rPr lang="en-US" altLang="zh-CN" sz="2800" dirty="0"/>
              <a:t>___</a:t>
            </a:r>
            <a:r>
              <a:rPr lang="zh-CN" altLang="en-US" sz="2800" dirty="0" smtClean="0"/>
              <a:t>    （</a:t>
            </a:r>
            <a:r>
              <a:rPr lang="en-US" altLang="zh-CN" sz="2800" dirty="0" smtClean="0"/>
              <a:t>23</a:t>
            </a:r>
            <a:r>
              <a:rPr lang="zh-CN" altLang="en-US" sz="2800" dirty="0" smtClean="0"/>
              <a:t>）</a:t>
            </a:r>
            <a:r>
              <a:rPr lang="en-US" altLang="zh-CN" sz="2800" dirty="0" smtClean="0"/>
              <a:t>m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___k </a:t>
            </a:r>
            <a:r>
              <a:rPr lang="en-US" altLang="zh-CN" sz="2800" dirty="0"/>
              <a:t>___</a:t>
            </a:r>
            <a:r>
              <a:rPr lang="zh-CN" altLang="en-US" sz="2800" dirty="0" smtClean="0"/>
              <a:t>   （</a:t>
            </a:r>
            <a:r>
              <a:rPr lang="en-US" altLang="zh-CN" sz="2800" dirty="0" smtClean="0"/>
              <a:t>24</a:t>
            </a:r>
            <a:r>
              <a:rPr lang="zh-CN" altLang="en-US" sz="2800" dirty="0" smtClean="0"/>
              <a:t>）</a:t>
            </a:r>
            <a:r>
              <a:rPr lang="en-US" altLang="zh-CN" sz="2800" dirty="0" smtClean="0"/>
              <a:t>d ___ p___</a:t>
            </a:r>
            <a:r>
              <a:rPr lang="zh-CN" altLang="en-US" sz="2800" dirty="0" smtClean="0"/>
              <a:t>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2618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Express :</a:t>
            </a:r>
            <a:endParaRPr lang="en-US" altLang="zh-CN" b="1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   </a:t>
            </a:r>
            <a:r>
              <a:rPr lang="en-US" altLang="zh-CN" dirty="0" err="1" smtClean="0"/>
              <a:t>Dǎ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zhāohu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Wènhòu</a:t>
            </a:r>
            <a:endParaRPr lang="en-US" altLang="zh-CN" dirty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 打  招呼 </a:t>
            </a:r>
            <a:r>
              <a:rPr lang="en-US" altLang="zh-CN" dirty="0" smtClean="0"/>
              <a:t> /   </a:t>
            </a:r>
            <a:r>
              <a:rPr lang="zh-CN" altLang="en-US" dirty="0" smtClean="0"/>
              <a:t>问    </a:t>
            </a:r>
            <a:r>
              <a:rPr lang="zh-CN" altLang="en-US" dirty="0"/>
              <a:t>候 </a:t>
            </a:r>
            <a:r>
              <a:rPr lang="zh-CN" altLang="en-US" dirty="0" smtClean="0"/>
              <a:t>         </a:t>
            </a:r>
            <a:r>
              <a:rPr lang="en-US" altLang="zh-CN" dirty="0" smtClean="0"/>
              <a:t>Greetings </a:t>
            </a:r>
          </a:p>
          <a:p>
            <a:r>
              <a:rPr lang="en-US" altLang="zh-CN" dirty="0" smtClean="0"/>
              <a:t> </a:t>
            </a:r>
            <a:r>
              <a:rPr lang="en-US" altLang="zh-CN" dirty="0" err="1" smtClean="0"/>
              <a:t>Dì-yī</a:t>
            </a:r>
            <a:r>
              <a:rPr lang="en-US" altLang="zh-CN" dirty="0" smtClean="0"/>
              <a:t>  </a:t>
            </a:r>
            <a:r>
              <a:rPr lang="en-US" altLang="zh-CN" dirty="0" err="1" smtClean="0"/>
              <a:t>Cì</a:t>
            </a:r>
            <a:r>
              <a:rPr lang="en-US" altLang="zh-CN" dirty="0" smtClean="0"/>
              <a:t>   </a:t>
            </a:r>
            <a:r>
              <a:rPr lang="en-US" altLang="zh-CN" dirty="0" err="1" smtClean="0"/>
              <a:t>Jiànmiàn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第一次见面                      </a:t>
            </a:r>
            <a:r>
              <a:rPr lang="en-US" altLang="zh-CN" dirty="0" smtClean="0"/>
              <a:t>First Meeting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en-US" altLang="zh-CN" dirty="0" smtClean="0"/>
              <a:t> </a:t>
            </a:r>
            <a:r>
              <a:rPr lang="en-US" altLang="zh-CN" dirty="0" err="1" smtClean="0"/>
              <a:t>Shúrén</a:t>
            </a:r>
            <a:r>
              <a:rPr lang="en-US" altLang="zh-CN" dirty="0" smtClean="0"/>
              <a:t>  </a:t>
            </a:r>
            <a:r>
              <a:rPr lang="en-US" altLang="zh-CN" dirty="0" err="1" smtClean="0"/>
              <a:t>Jiànmiàn</a:t>
            </a:r>
            <a:endParaRPr lang="en-US" altLang="zh-CN" dirty="0"/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熟人     </a:t>
            </a:r>
            <a:r>
              <a:rPr lang="zh-CN" altLang="en-US" dirty="0"/>
              <a:t>见面                     </a:t>
            </a:r>
            <a:r>
              <a:rPr lang="en-US" altLang="zh-CN" dirty="0"/>
              <a:t>Acquaintance  </a:t>
            </a:r>
            <a:r>
              <a:rPr lang="en-US" altLang="zh-CN" dirty="0" smtClean="0"/>
              <a:t>Meeting</a:t>
            </a:r>
            <a:endParaRPr lang="en-US" altLang="zh-CN" dirty="0"/>
          </a:p>
          <a:p>
            <a:r>
              <a:rPr lang="en-US" altLang="zh-CN" dirty="0" smtClean="0"/>
              <a:t>  </a:t>
            </a:r>
            <a:r>
              <a:rPr lang="en-US" altLang="zh-CN" dirty="0" err="1" smtClean="0"/>
              <a:t>Gàobié</a:t>
            </a:r>
            <a:endParaRPr lang="en-US" altLang="zh-CN" dirty="0"/>
          </a:p>
          <a:p>
            <a:r>
              <a:rPr lang="en-US" altLang="zh-CN" dirty="0" smtClean="0"/>
              <a:t>4.</a:t>
            </a:r>
            <a:r>
              <a:rPr lang="zh-CN" altLang="en-US" dirty="0" smtClean="0"/>
              <a:t> </a:t>
            </a:r>
            <a:r>
              <a:rPr lang="zh-CN" altLang="en-US" dirty="0"/>
              <a:t>告    别                               </a:t>
            </a:r>
            <a:r>
              <a:rPr lang="en-US" altLang="zh-CN" dirty="0"/>
              <a:t>Farewell</a:t>
            </a:r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680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846352" y="81579"/>
            <a:ext cx="10534934" cy="1353136"/>
          </a:xfrm>
        </p:spPr>
        <p:txBody>
          <a:bodyPr>
            <a:normAutofit/>
          </a:bodyPr>
          <a:lstStyle/>
          <a:p>
            <a:r>
              <a:rPr lang="en-US" altLang="zh-CN" sz="3600" b="1" dirty="0" smtClean="0"/>
              <a:t>1.</a:t>
            </a:r>
            <a:r>
              <a:rPr lang="zh-CN" altLang="en-US" sz="3600" b="1" dirty="0" smtClean="0"/>
              <a:t>打招呼   </a:t>
            </a:r>
            <a:r>
              <a:rPr lang="en-US" altLang="zh-CN" sz="3600" b="1" dirty="0"/>
              <a:t>Greeting 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1003720" y="1572926"/>
            <a:ext cx="5481163" cy="4417971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b="1" dirty="0" smtClean="0"/>
              <a:t>1</a:t>
            </a:r>
            <a:r>
              <a:rPr lang="en-US" altLang="zh-CN" b="1" dirty="0"/>
              <a:t>.</a:t>
            </a:r>
            <a:r>
              <a:rPr lang="zh-CN" altLang="en-US" b="1" dirty="0"/>
              <a:t>生词                   </a:t>
            </a:r>
            <a:r>
              <a:rPr lang="en-US" altLang="zh-CN" b="1" dirty="0"/>
              <a:t>New </a:t>
            </a:r>
            <a:r>
              <a:rPr lang="en-US" altLang="zh-CN" b="1" dirty="0" smtClean="0"/>
              <a:t>Words    </a:t>
            </a:r>
          </a:p>
          <a:p>
            <a:pPr marL="0" indent="0">
              <a:buNone/>
            </a:pPr>
            <a:r>
              <a:rPr lang="en-US" altLang="zh-CN" dirty="0" smtClean="0"/>
              <a:t>                                                    </a:t>
            </a:r>
            <a:endParaRPr lang="en-US" altLang="zh-CN" dirty="0"/>
          </a:p>
          <a:p>
            <a:r>
              <a:rPr lang="zh-CN" altLang="en-US" dirty="0" smtClean="0"/>
              <a:t>您</a:t>
            </a:r>
            <a:r>
              <a:rPr lang="en-US" altLang="zh-CN" dirty="0" err="1" smtClean="0"/>
              <a:t>nín</a:t>
            </a:r>
            <a:r>
              <a:rPr lang="en-US" altLang="zh-CN" dirty="0" smtClean="0"/>
              <a:t>                </a:t>
            </a:r>
            <a:r>
              <a:rPr lang="en-US" altLang="zh-CN" dirty="0"/>
              <a:t>you(singular; honorific)</a:t>
            </a:r>
          </a:p>
          <a:p>
            <a:r>
              <a:rPr lang="zh-CN" altLang="en-US" dirty="0" smtClean="0"/>
              <a:t>你</a:t>
            </a:r>
            <a:r>
              <a:rPr lang="en-US" altLang="zh-CN" dirty="0" err="1" smtClean="0"/>
              <a:t>nǐ</a:t>
            </a:r>
            <a:r>
              <a:rPr lang="en-US" altLang="zh-CN" dirty="0" smtClean="0"/>
              <a:t>                   you(singular</a:t>
            </a:r>
            <a:r>
              <a:rPr lang="en-US" altLang="zh-CN" dirty="0"/>
              <a:t>)</a:t>
            </a:r>
          </a:p>
          <a:p>
            <a:r>
              <a:rPr lang="zh-CN" altLang="en-US" dirty="0" smtClean="0"/>
              <a:t>好</a:t>
            </a:r>
            <a:r>
              <a:rPr lang="en-US" altLang="zh-CN" dirty="0" err="1" smtClean="0"/>
              <a:t>hǎo</a:t>
            </a:r>
            <a:r>
              <a:rPr lang="en-US" altLang="zh-CN" dirty="0" smtClean="0"/>
              <a:t>                good</a:t>
            </a:r>
            <a:r>
              <a:rPr lang="en-US" altLang="zh-CN" dirty="0"/>
              <a:t>; </a:t>
            </a:r>
            <a:r>
              <a:rPr lang="en-US" altLang="zh-CN" dirty="0" smtClean="0"/>
              <a:t>fine</a:t>
            </a:r>
          </a:p>
          <a:p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</a:rPr>
              <a:t>你好</a:t>
            </a:r>
            <a:r>
              <a:rPr lang="en-US" altLang="zh-CN" dirty="0" err="1" smtClean="0">
                <a:solidFill>
                  <a:schemeClr val="accent2">
                    <a:lumMod val="50000"/>
                  </a:schemeClr>
                </a:solidFill>
              </a:rPr>
              <a:t>ní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dirty="0" err="1" smtClean="0">
                <a:solidFill>
                  <a:schemeClr val="accent2">
                    <a:lumMod val="50000"/>
                  </a:schemeClr>
                </a:solidFill>
              </a:rPr>
              <a:t>hǎo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        Hello</a:t>
            </a:r>
          </a:p>
          <a:p>
            <a:r>
              <a:rPr lang="zh-CN" altLang="en-US" dirty="0" smtClean="0"/>
              <a:t>你们</a:t>
            </a:r>
            <a:r>
              <a:rPr lang="en-US" altLang="zh-CN" dirty="0" err="1" smtClean="0"/>
              <a:t>nǐmen</a:t>
            </a:r>
            <a:r>
              <a:rPr lang="en-US" altLang="zh-CN" dirty="0" smtClean="0"/>
              <a:t>        you(plural)</a:t>
            </a:r>
          </a:p>
          <a:p>
            <a:r>
              <a:rPr lang="zh-CN" altLang="en-US" dirty="0" smtClean="0"/>
              <a:t>老师</a:t>
            </a:r>
            <a:r>
              <a:rPr lang="en-US" altLang="zh-CN" dirty="0" err="1" smtClean="0"/>
              <a:t>lǎoshī</a:t>
            </a:r>
            <a:r>
              <a:rPr lang="en-US" altLang="zh-CN" dirty="0" smtClean="0"/>
              <a:t>         teacher</a:t>
            </a:r>
          </a:p>
          <a:p>
            <a:r>
              <a:rPr lang="zh-CN" altLang="en-US" dirty="0" smtClean="0"/>
              <a:t>早上 </a:t>
            </a:r>
            <a:r>
              <a:rPr lang="en-US" altLang="zh-CN" dirty="0" err="1" smtClean="0"/>
              <a:t>zǎoshang</a:t>
            </a:r>
            <a:r>
              <a:rPr lang="zh-CN" altLang="en-US" dirty="0" smtClean="0"/>
              <a:t>  </a:t>
            </a:r>
            <a:r>
              <a:rPr lang="en-US" altLang="zh-CN" dirty="0" smtClean="0"/>
              <a:t>morning</a:t>
            </a:r>
          </a:p>
          <a:p>
            <a:r>
              <a:rPr lang="zh-CN" altLang="en-US" dirty="0" smtClean="0"/>
              <a:t>晚上 </a:t>
            </a:r>
            <a:r>
              <a:rPr lang="en-US" altLang="zh-CN" dirty="0" err="1"/>
              <a:t>w</a:t>
            </a:r>
            <a:r>
              <a:rPr lang="en-US" altLang="zh-CN" dirty="0" err="1" smtClean="0"/>
              <a:t>ǎnshang</a:t>
            </a:r>
            <a:r>
              <a:rPr lang="zh-CN" altLang="en-US" dirty="0" smtClean="0"/>
              <a:t>  </a:t>
            </a:r>
            <a:r>
              <a:rPr lang="en-US" altLang="zh-CN" dirty="0" smtClean="0"/>
              <a:t>evening</a:t>
            </a:r>
          </a:p>
          <a:p>
            <a:r>
              <a:rPr lang="zh-CN" altLang="en-US" dirty="0" smtClean="0"/>
              <a:t>谢谢</a:t>
            </a:r>
            <a:r>
              <a:rPr lang="en-US" altLang="zh-CN" dirty="0" err="1" smtClean="0"/>
              <a:t>xièxie</a:t>
            </a:r>
            <a:r>
              <a:rPr lang="en-US" altLang="zh-CN" dirty="0" smtClean="0"/>
              <a:t>          to thank </a:t>
            </a: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6726619" y="2326045"/>
            <a:ext cx="531823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 smtClean="0"/>
              <a:t>不</a:t>
            </a:r>
            <a:r>
              <a:rPr lang="en-US" altLang="zh-CN" sz="2600" dirty="0" err="1" smtClean="0"/>
              <a:t>bù</a:t>
            </a:r>
            <a:r>
              <a:rPr lang="en-US" altLang="zh-CN" sz="2600" dirty="0" smtClean="0"/>
              <a:t>                       </a:t>
            </a:r>
            <a:r>
              <a:rPr lang="en-US" altLang="zh-CN" sz="2600" dirty="0"/>
              <a:t>not</a:t>
            </a:r>
          </a:p>
          <a:p>
            <a:r>
              <a:rPr lang="zh-CN" altLang="en-US" sz="2600" dirty="0"/>
              <a:t>客气</a:t>
            </a:r>
            <a:r>
              <a:rPr lang="en-US" altLang="zh-CN" sz="2600" dirty="0" err="1" smtClean="0"/>
              <a:t>kèqi</a:t>
            </a:r>
            <a:r>
              <a:rPr lang="en-US" altLang="zh-CN" sz="2600" dirty="0" smtClean="0"/>
              <a:t>                </a:t>
            </a:r>
            <a:r>
              <a:rPr lang="en-US" altLang="zh-CN" sz="2600" dirty="0"/>
              <a:t>polite, </a:t>
            </a:r>
            <a:r>
              <a:rPr lang="en-US" altLang="zh-CN" sz="2600" dirty="0" smtClean="0"/>
              <a:t>courteous</a:t>
            </a:r>
          </a:p>
          <a:p>
            <a:r>
              <a:rPr lang="zh-CN" altLang="en-US" sz="2600" dirty="0">
                <a:solidFill>
                  <a:schemeClr val="accent2">
                    <a:lumMod val="50000"/>
                  </a:schemeClr>
                </a:solidFill>
              </a:rPr>
              <a:t>不客气</a:t>
            </a:r>
            <a:r>
              <a:rPr lang="en-US" altLang="zh-CN" sz="2600" dirty="0" err="1">
                <a:solidFill>
                  <a:schemeClr val="accent2">
                    <a:lumMod val="50000"/>
                  </a:schemeClr>
                </a:solidFill>
              </a:rPr>
              <a:t>bú</a:t>
            </a:r>
            <a:r>
              <a:rPr lang="en-US" altLang="zh-CN" sz="2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sz="2600" dirty="0" err="1">
                <a:solidFill>
                  <a:schemeClr val="accent2">
                    <a:lumMod val="50000"/>
                  </a:schemeClr>
                </a:solidFill>
              </a:rPr>
              <a:t>kèqi</a:t>
            </a:r>
            <a:r>
              <a:rPr lang="en-US" altLang="zh-CN" sz="2600" dirty="0">
                <a:solidFill>
                  <a:schemeClr val="accent2">
                    <a:lumMod val="50000"/>
                  </a:schemeClr>
                </a:solidFill>
              </a:rPr>
              <a:t>     You’re welcome </a:t>
            </a:r>
          </a:p>
          <a:p>
            <a:r>
              <a:rPr lang="zh-CN" altLang="en-US" sz="2600" dirty="0"/>
              <a:t>对不起</a:t>
            </a:r>
            <a:r>
              <a:rPr lang="en-US" altLang="zh-CN" sz="2600" dirty="0" err="1" smtClean="0"/>
              <a:t>duìbuqǐ</a:t>
            </a:r>
            <a:r>
              <a:rPr lang="en-US" altLang="zh-CN" sz="2600" dirty="0" smtClean="0"/>
              <a:t>     </a:t>
            </a:r>
            <a:r>
              <a:rPr lang="en-US" altLang="zh-CN" sz="2600" dirty="0"/>
              <a:t>I am sorry</a:t>
            </a:r>
          </a:p>
          <a:p>
            <a:r>
              <a:rPr lang="zh-CN" altLang="en-US" sz="2600" dirty="0"/>
              <a:t>没关系</a:t>
            </a:r>
            <a:r>
              <a:rPr lang="en-US" altLang="zh-CN" sz="2600" dirty="0" err="1" smtClean="0"/>
              <a:t>méi</a:t>
            </a:r>
            <a:r>
              <a:rPr lang="en-US" altLang="zh-CN" sz="2600" dirty="0" smtClean="0"/>
              <a:t> </a:t>
            </a:r>
            <a:r>
              <a:rPr lang="en-US" altLang="zh-CN" sz="2600" dirty="0" err="1" smtClean="0"/>
              <a:t>guānxi</a:t>
            </a:r>
            <a:r>
              <a:rPr lang="en-US" altLang="zh-CN" sz="2600" dirty="0" smtClean="0"/>
              <a:t>   </a:t>
            </a:r>
            <a:r>
              <a:rPr lang="en-US" altLang="zh-CN" sz="2600" dirty="0"/>
              <a:t>Don’t mention it</a:t>
            </a:r>
          </a:p>
          <a:p>
            <a:r>
              <a:rPr lang="zh-CN" altLang="en-US" sz="2600" dirty="0" smtClean="0"/>
              <a:t>请</a:t>
            </a:r>
            <a:r>
              <a:rPr lang="en-US" altLang="zh-CN" sz="2600" dirty="0" err="1" smtClean="0"/>
              <a:t>qǐng</a:t>
            </a:r>
            <a:r>
              <a:rPr lang="en-US" altLang="zh-CN" sz="2600" dirty="0" smtClean="0"/>
              <a:t>                        </a:t>
            </a:r>
            <a:r>
              <a:rPr lang="en-US" altLang="zh-CN" sz="2600" dirty="0"/>
              <a:t>please</a:t>
            </a:r>
          </a:p>
          <a:p>
            <a:r>
              <a:rPr lang="zh-CN" altLang="en-US" sz="2600" dirty="0"/>
              <a:t>进</a:t>
            </a:r>
            <a:r>
              <a:rPr lang="en-US" altLang="zh-CN" sz="2600" dirty="0" err="1" smtClean="0"/>
              <a:t>jìn</a:t>
            </a:r>
            <a:r>
              <a:rPr lang="en-US" altLang="zh-CN" sz="2600" dirty="0" smtClean="0"/>
              <a:t>                           </a:t>
            </a:r>
            <a:r>
              <a:rPr lang="en-US" altLang="zh-CN" sz="2600" dirty="0"/>
              <a:t>to enter</a:t>
            </a:r>
          </a:p>
          <a:p>
            <a:endParaRPr lang="en-US" altLang="zh-CN" sz="2600" dirty="0"/>
          </a:p>
        </p:txBody>
      </p:sp>
    </p:spTree>
    <p:extLst>
      <p:ext uri="{BB962C8B-B14F-4D97-AF65-F5344CB8AC3E}">
        <p14:creationId xmlns:p14="http://schemas.microsoft.com/office/powerpoint/2010/main" val="3737891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104886" y="390240"/>
            <a:ext cx="10515600" cy="1325563"/>
          </a:xfrm>
        </p:spPr>
        <p:txBody>
          <a:bodyPr/>
          <a:lstStyle/>
          <a:p>
            <a:r>
              <a:rPr lang="zh-CN" altLang="en-US" b="1" dirty="0"/>
              <a:t>打招呼   </a:t>
            </a:r>
            <a:r>
              <a:rPr lang="en-US" altLang="zh-CN" b="1" dirty="0"/>
              <a:t>Greeting 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319382" y="1922576"/>
            <a:ext cx="6207542" cy="49354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2.</a:t>
            </a:r>
            <a:r>
              <a:rPr lang="zh-CN" altLang="en-US" dirty="0"/>
              <a:t>对话  </a:t>
            </a:r>
            <a:r>
              <a:rPr lang="zh-CN" altLang="en-US" dirty="0" smtClean="0"/>
              <a:t> </a:t>
            </a:r>
            <a:r>
              <a:rPr lang="en-US" altLang="zh-CN" dirty="0"/>
              <a:t>Dialogue</a:t>
            </a:r>
          </a:p>
          <a:p>
            <a:pPr marL="0" indent="0">
              <a:buNone/>
            </a:pPr>
            <a:r>
              <a:rPr lang="en-US" altLang="zh-CN" dirty="0" smtClean="0"/>
              <a:t>(1) A: </a:t>
            </a:r>
            <a:r>
              <a:rPr lang="en-US" altLang="zh-CN" dirty="0" err="1" smtClean="0"/>
              <a:t>Níhǎo</a:t>
            </a:r>
            <a:r>
              <a:rPr lang="en-US" altLang="zh-CN" dirty="0" smtClean="0"/>
              <a:t>                                                 </a:t>
            </a:r>
          </a:p>
          <a:p>
            <a:pPr marL="0" indent="0">
              <a:buNone/>
            </a:pPr>
            <a:r>
              <a:rPr lang="en-US" altLang="zh-CN" dirty="0" smtClean="0"/>
              <a:t>          </a:t>
            </a:r>
            <a:r>
              <a:rPr lang="zh-CN" altLang="en-US" dirty="0" smtClean="0"/>
              <a:t>你 好</a:t>
            </a:r>
            <a:r>
              <a:rPr lang="en-US" altLang="zh-CN" dirty="0" smtClean="0"/>
              <a:t>!</a:t>
            </a:r>
            <a:r>
              <a:rPr lang="zh-CN" altLang="en-US" dirty="0" smtClean="0"/>
              <a:t>                   </a:t>
            </a:r>
            <a:r>
              <a:rPr lang="en-US" altLang="zh-CN" dirty="0" smtClean="0"/>
              <a:t>Hello!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 smtClean="0"/>
              <a:t>      B</a:t>
            </a:r>
            <a:r>
              <a:rPr lang="en-US" altLang="zh-CN" dirty="0"/>
              <a:t>: </a:t>
            </a:r>
            <a:r>
              <a:rPr lang="en-US" altLang="zh-CN" dirty="0" err="1" smtClean="0"/>
              <a:t>Níhǎo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</a:t>
            </a:r>
            <a:r>
              <a:rPr lang="en-US" altLang="zh-CN" dirty="0" smtClean="0"/>
              <a:t>       </a:t>
            </a:r>
            <a:r>
              <a:rPr lang="zh-CN" altLang="en-US" dirty="0" smtClean="0"/>
              <a:t>你 好 </a:t>
            </a:r>
            <a:r>
              <a:rPr lang="en-US" altLang="zh-CN" dirty="0" smtClean="0"/>
              <a:t>!</a:t>
            </a:r>
            <a:r>
              <a:rPr lang="zh-CN" altLang="en-US" dirty="0" smtClean="0"/>
              <a:t>                  </a:t>
            </a:r>
            <a:r>
              <a:rPr lang="en-US" altLang="zh-CN" dirty="0" smtClean="0"/>
              <a:t>Hello!</a:t>
            </a:r>
          </a:p>
          <a:p>
            <a:pPr marL="0" indent="0">
              <a:buNone/>
            </a:pPr>
            <a:r>
              <a:rPr lang="en-US" altLang="zh-CN" dirty="0" smtClean="0"/>
              <a:t>(2)  Student (s): </a:t>
            </a:r>
            <a:r>
              <a:rPr lang="en-US" altLang="zh-CN" dirty="0" err="1" smtClean="0">
                <a:solidFill>
                  <a:schemeClr val="accent2">
                    <a:lumMod val="50000"/>
                  </a:schemeClr>
                </a:solidFill>
              </a:rPr>
              <a:t>Nínhǎo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                                                 </a:t>
            </a:r>
            <a:endParaRPr lang="en-US" altLang="zh-CN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</a:rPr>
              <a:t>         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                    </a:t>
            </a:r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</a:rPr>
              <a:t>您好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</a:rPr>
              <a:t>!            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</a:rPr>
              <a:t>    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 Hello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</a:rPr>
              <a:t>!</a:t>
            </a:r>
          </a:p>
          <a:p>
            <a:pPr marL="0" indent="0">
              <a:buNone/>
            </a:pPr>
            <a:r>
              <a:rPr lang="en-US" altLang="zh-CN" dirty="0"/>
              <a:t>      </a:t>
            </a:r>
            <a:r>
              <a:rPr lang="en-US" altLang="zh-CN" dirty="0" smtClean="0"/>
              <a:t> Teacher: </a:t>
            </a:r>
            <a:r>
              <a:rPr lang="en-US" altLang="zh-CN" dirty="0" err="1" smtClean="0"/>
              <a:t>Níhǎo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Nǐmen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hao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</a:t>
            </a:r>
            <a:r>
              <a:rPr lang="en-US" altLang="zh-CN" dirty="0" smtClean="0"/>
              <a:t>             </a:t>
            </a:r>
            <a:r>
              <a:rPr lang="zh-CN" altLang="en-US" dirty="0" smtClean="0"/>
              <a:t>你 </a:t>
            </a:r>
            <a:r>
              <a:rPr lang="zh-CN" altLang="en-US" dirty="0"/>
              <a:t>好 </a:t>
            </a:r>
            <a:r>
              <a:rPr lang="en-US" altLang="zh-CN" dirty="0"/>
              <a:t>! </a:t>
            </a:r>
            <a:r>
              <a:rPr lang="en-US" altLang="zh-CN" dirty="0" smtClean="0"/>
              <a:t> </a:t>
            </a:r>
            <a:r>
              <a:rPr lang="zh-CN" altLang="en-US" dirty="0" smtClean="0"/>
              <a:t>你们好！</a:t>
            </a:r>
            <a:r>
              <a:rPr lang="en-US" altLang="zh-CN" dirty="0" smtClean="0"/>
              <a:t>   Hello!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040" y="1435507"/>
            <a:ext cx="4634217" cy="463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39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008536" y="403491"/>
            <a:ext cx="10515600" cy="1325563"/>
          </a:xfrm>
        </p:spPr>
        <p:txBody>
          <a:bodyPr/>
          <a:lstStyle/>
          <a:p>
            <a:r>
              <a:rPr lang="zh-CN" altLang="en-US" b="1" dirty="0"/>
              <a:t>打招呼   </a:t>
            </a:r>
            <a:r>
              <a:rPr lang="en-US" altLang="zh-CN" b="1" dirty="0"/>
              <a:t>Greeting 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80348" y="2127305"/>
            <a:ext cx="10515600" cy="4351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dirty="0" err="1"/>
              <a:t>Zǎoshang</a:t>
            </a:r>
            <a:r>
              <a:rPr lang="en-US" altLang="zh-CN" dirty="0"/>
              <a:t> </a:t>
            </a:r>
            <a:r>
              <a:rPr lang="en-US" altLang="zh-CN" dirty="0" err="1"/>
              <a:t>hǎo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</a:rPr>
              <a:t>早    上</a:t>
            </a:r>
            <a:r>
              <a:rPr lang="zh-CN" altLang="en-US" dirty="0"/>
              <a:t>     好          </a:t>
            </a:r>
            <a:r>
              <a:rPr lang="en-US" altLang="zh-CN" dirty="0"/>
              <a:t>Good morning!</a:t>
            </a:r>
          </a:p>
          <a:p>
            <a:pPr marL="0" indent="0">
              <a:buNone/>
            </a:pPr>
            <a:r>
              <a:rPr lang="en-US" altLang="zh-CN" dirty="0"/>
              <a:t>         </a:t>
            </a:r>
            <a:r>
              <a:rPr lang="en-US" altLang="zh-CN" dirty="0" smtClean="0"/>
              <a:t>  </a:t>
            </a:r>
            <a:r>
              <a:rPr lang="en-US" altLang="zh-CN" dirty="0" err="1" smtClean="0"/>
              <a:t>Xiàwǔ</a:t>
            </a:r>
            <a:r>
              <a:rPr lang="en-US" altLang="zh-CN" dirty="0" smtClean="0"/>
              <a:t> 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hǎo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 </a:t>
            </a:r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</a:rPr>
              <a:t>下   午  </a:t>
            </a:r>
            <a:r>
              <a:rPr lang="zh-CN" altLang="en-US" dirty="0" smtClean="0"/>
              <a:t>好             </a:t>
            </a:r>
            <a:r>
              <a:rPr lang="en-US" altLang="zh-CN" dirty="0" smtClean="0"/>
              <a:t>Good afternoon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          </a:t>
            </a:r>
            <a:r>
              <a:rPr lang="en-US" altLang="zh-CN" dirty="0" err="1"/>
              <a:t>Wǎnshang</a:t>
            </a:r>
            <a:r>
              <a:rPr lang="en-US" altLang="zh-CN" dirty="0"/>
              <a:t> </a:t>
            </a:r>
            <a:r>
              <a:rPr lang="en-US" altLang="zh-CN" dirty="0" err="1"/>
              <a:t>hǎo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</a:rPr>
              <a:t>晚    上      </a:t>
            </a:r>
            <a:r>
              <a:rPr lang="zh-CN" altLang="en-US" dirty="0"/>
              <a:t>好        </a:t>
            </a:r>
            <a:r>
              <a:rPr lang="en-US" altLang="zh-CN" dirty="0"/>
              <a:t>Good evening</a:t>
            </a:r>
            <a:r>
              <a:rPr lang="en-US" altLang="zh-CN" dirty="0" smtClean="0"/>
              <a:t>!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693" y="724041"/>
            <a:ext cx="2397169" cy="23971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426" y="3441760"/>
            <a:ext cx="2672743" cy="267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0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055477" y="38079"/>
            <a:ext cx="10515600" cy="1325563"/>
          </a:xfrm>
        </p:spPr>
        <p:txBody>
          <a:bodyPr/>
          <a:lstStyle/>
          <a:p>
            <a:r>
              <a:rPr lang="zh-CN" altLang="en-US" b="1" dirty="0"/>
              <a:t>打招呼   </a:t>
            </a:r>
            <a:r>
              <a:rPr lang="en-US" altLang="zh-CN" b="1" dirty="0"/>
              <a:t>Greeting 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760371" y="1473767"/>
            <a:ext cx="6552906" cy="526597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zh-CN" altLang="en-US" dirty="0" smtClean="0"/>
              <a:t>（</a:t>
            </a:r>
            <a:r>
              <a:rPr lang="en-US" altLang="zh-CN" dirty="0" smtClean="0"/>
              <a:t>4</a:t>
            </a:r>
            <a:r>
              <a:rPr lang="zh-CN" altLang="en-US" dirty="0" smtClean="0"/>
              <a:t>） </a:t>
            </a:r>
            <a:r>
              <a:rPr lang="en-US" altLang="zh-CN" dirty="0"/>
              <a:t>A:</a:t>
            </a:r>
            <a:r>
              <a:rPr lang="zh-CN" altLang="en-US" dirty="0" smtClean="0"/>
              <a:t>  </a:t>
            </a:r>
            <a:r>
              <a:rPr lang="en-US" altLang="zh-CN" dirty="0" err="1" smtClean="0"/>
              <a:t>Xièxie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                 谢谢         </a:t>
            </a:r>
            <a:r>
              <a:rPr lang="en-US" altLang="zh-CN" dirty="0" smtClean="0"/>
              <a:t>Thanks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  B: </a:t>
            </a:r>
            <a:r>
              <a:rPr lang="en-US" altLang="zh-CN" dirty="0" err="1" smtClean="0"/>
              <a:t>Bú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kèqi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      </a:t>
            </a:r>
            <a:r>
              <a:rPr lang="zh-CN" altLang="en-US" dirty="0" smtClean="0"/>
              <a:t>不客气      </a:t>
            </a:r>
            <a:r>
              <a:rPr lang="en-US" altLang="zh-CN" dirty="0" smtClean="0"/>
              <a:t>You’re </a:t>
            </a:r>
            <a:r>
              <a:rPr lang="en-US" altLang="zh-CN" dirty="0"/>
              <a:t>welcome 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</a:t>
            </a:r>
          </a:p>
          <a:p>
            <a:pPr marL="0" indent="0">
              <a:buNone/>
            </a:pPr>
            <a:r>
              <a:rPr lang="zh-CN" altLang="en-US" dirty="0" smtClean="0"/>
              <a:t>（</a:t>
            </a:r>
            <a:r>
              <a:rPr lang="en-US" altLang="zh-CN" dirty="0" smtClean="0"/>
              <a:t>5</a:t>
            </a:r>
            <a:r>
              <a:rPr lang="zh-CN" altLang="en-US" dirty="0" smtClean="0"/>
              <a:t>）</a:t>
            </a:r>
            <a:r>
              <a:rPr lang="en-US" altLang="zh-CN" dirty="0" smtClean="0"/>
              <a:t>A:Duìbuqǐ              </a:t>
            </a:r>
          </a:p>
          <a:p>
            <a:pPr marL="0" indent="0">
              <a:buNone/>
            </a:pPr>
            <a:r>
              <a:rPr lang="zh-CN" altLang="en-US" dirty="0"/>
              <a:t> </a:t>
            </a:r>
            <a:r>
              <a:rPr lang="zh-CN" altLang="en-US" dirty="0" smtClean="0"/>
              <a:t>              对不起        </a:t>
            </a:r>
            <a:r>
              <a:rPr lang="en-US" altLang="zh-CN" dirty="0"/>
              <a:t>I am </a:t>
            </a:r>
            <a:r>
              <a:rPr lang="en-US" altLang="zh-CN" dirty="0" smtClean="0"/>
              <a:t>sorry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 B: </a:t>
            </a:r>
            <a:r>
              <a:rPr lang="en-US" altLang="zh-CN" dirty="0" err="1" smtClean="0"/>
              <a:t>Méi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guānxi</a:t>
            </a:r>
            <a:r>
              <a:rPr lang="en-US" altLang="zh-CN" dirty="0" smtClean="0"/>
              <a:t>   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     </a:t>
            </a:r>
            <a:r>
              <a:rPr lang="zh-CN" altLang="en-US" dirty="0" smtClean="0"/>
              <a:t>没关系</a:t>
            </a:r>
            <a:r>
              <a:rPr lang="en-US" altLang="zh-CN" dirty="0" smtClean="0"/>
              <a:t>       </a:t>
            </a:r>
            <a:r>
              <a:rPr lang="en-US" altLang="zh-CN" dirty="0"/>
              <a:t>Don’t mention </a:t>
            </a:r>
            <a:r>
              <a:rPr lang="en-US" altLang="zh-CN" dirty="0" smtClean="0"/>
              <a:t>it</a:t>
            </a: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（</a:t>
            </a:r>
            <a:r>
              <a:rPr lang="en-US" altLang="zh-CN" dirty="0" smtClean="0"/>
              <a:t>6</a:t>
            </a:r>
            <a:r>
              <a:rPr lang="zh-CN" altLang="en-US" dirty="0" smtClean="0"/>
              <a:t>）  </a:t>
            </a:r>
            <a:r>
              <a:rPr lang="en-US" altLang="zh-CN" dirty="0" err="1" smtClean="0"/>
              <a:t>Qǐng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jìn</a:t>
            </a:r>
            <a:r>
              <a:rPr lang="zh-CN" altLang="en-US" dirty="0" smtClean="0"/>
              <a:t>！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  </a:t>
            </a:r>
            <a:r>
              <a:rPr lang="zh-CN" altLang="en-US" dirty="0" smtClean="0"/>
              <a:t>  请   </a:t>
            </a:r>
            <a:r>
              <a:rPr lang="zh-CN" altLang="en-US" u="sng" dirty="0" smtClean="0">
                <a:solidFill>
                  <a:schemeClr val="accent2">
                    <a:lumMod val="50000"/>
                  </a:schemeClr>
                </a:solidFill>
              </a:rPr>
              <a:t>进</a:t>
            </a:r>
            <a:r>
              <a:rPr lang="zh-CN" altLang="en-US" dirty="0" smtClean="0"/>
              <a:t>          </a:t>
            </a:r>
            <a:r>
              <a:rPr lang="en-US" altLang="zh-CN" dirty="0" smtClean="0"/>
              <a:t>Please come in!</a:t>
            </a:r>
            <a:r>
              <a:rPr lang="zh-CN" altLang="en-US" dirty="0" smtClean="0"/>
              <a:t>                              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椭圆形标注 4"/>
          <p:cNvSpPr/>
          <p:nvPr/>
        </p:nvSpPr>
        <p:spPr>
          <a:xfrm>
            <a:off x="5659187" y="3785151"/>
            <a:ext cx="4466896" cy="2139140"/>
          </a:xfrm>
          <a:prstGeom prst="wedgeEllipse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solidFill>
                  <a:schemeClr val="tx1"/>
                </a:solidFill>
              </a:rPr>
              <a:t>坐</a:t>
            </a:r>
            <a:r>
              <a:rPr lang="en-US" altLang="zh-CN" sz="2200" dirty="0" err="1">
                <a:solidFill>
                  <a:schemeClr val="tx1"/>
                </a:solidFill>
              </a:rPr>
              <a:t>zuò</a:t>
            </a:r>
            <a:r>
              <a:rPr lang="en-US" altLang="zh-CN" sz="2200" dirty="0">
                <a:solidFill>
                  <a:schemeClr val="tx1"/>
                </a:solidFill>
              </a:rPr>
              <a:t>            </a:t>
            </a:r>
            <a:r>
              <a:rPr lang="en-US" altLang="zh-CN" sz="2200" dirty="0" smtClean="0">
                <a:solidFill>
                  <a:schemeClr val="tx1"/>
                </a:solidFill>
              </a:rPr>
              <a:t>to </a:t>
            </a:r>
            <a:r>
              <a:rPr lang="en-US" altLang="zh-CN" sz="2200" dirty="0">
                <a:solidFill>
                  <a:schemeClr val="tx1"/>
                </a:solidFill>
              </a:rPr>
              <a:t>sit</a:t>
            </a:r>
          </a:p>
          <a:p>
            <a:pPr algn="ctr"/>
            <a:r>
              <a:rPr lang="zh-CN" altLang="en-US" sz="2200" dirty="0">
                <a:solidFill>
                  <a:schemeClr val="tx1"/>
                </a:solidFill>
              </a:rPr>
              <a:t>     听</a:t>
            </a:r>
            <a:r>
              <a:rPr lang="en-US" altLang="zh-CN" sz="2200" dirty="0" err="1">
                <a:solidFill>
                  <a:schemeClr val="tx1"/>
                </a:solidFill>
              </a:rPr>
              <a:t>tīng</a:t>
            </a:r>
            <a:r>
              <a:rPr lang="en-US" altLang="zh-CN" sz="2200" dirty="0">
                <a:solidFill>
                  <a:schemeClr val="tx1"/>
                </a:solidFill>
              </a:rPr>
              <a:t>             to  listen</a:t>
            </a:r>
          </a:p>
          <a:p>
            <a:pPr algn="ctr"/>
            <a:r>
              <a:rPr lang="zh-CN" altLang="en-US" sz="2200" dirty="0">
                <a:solidFill>
                  <a:schemeClr val="tx1"/>
                </a:solidFill>
              </a:rPr>
              <a:t>说</a:t>
            </a:r>
            <a:r>
              <a:rPr lang="en-US" altLang="zh-CN" sz="2200" dirty="0" err="1">
                <a:solidFill>
                  <a:schemeClr val="tx1"/>
                </a:solidFill>
              </a:rPr>
              <a:t>shuō</a:t>
            </a:r>
            <a:r>
              <a:rPr lang="en-US" altLang="zh-CN" sz="2200" dirty="0">
                <a:solidFill>
                  <a:schemeClr val="tx1"/>
                </a:solidFill>
              </a:rPr>
              <a:t>           to  say</a:t>
            </a:r>
          </a:p>
          <a:p>
            <a:pPr algn="ctr"/>
            <a:r>
              <a:rPr lang="zh-CN" altLang="en-US" sz="2200" dirty="0">
                <a:solidFill>
                  <a:schemeClr val="tx1"/>
                </a:solidFill>
              </a:rPr>
              <a:t>  读</a:t>
            </a:r>
            <a:r>
              <a:rPr lang="en-US" altLang="zh-CN" sz="2200" dirty="0" err="1">
                <a:solidFill>
                  <a:schemeClr val="tx1"/>
                </a:solidFill>
              </a:rPr>
              <a:t>dú</a:t>
            </a:r>
            <a:r>
              <a:rPr lang="en-US" altLang="zh-CN" sz="2200" dirty="0">
                <a:solidFill>
                  <a:schemeClr val="tx1"/>
                </a:solidFill>
              </a:rPr>
              <a:t>               to  read</a:t>
            </a:r>
          </a:p>
          <a:p>
            <a:pPr algn="ctr"/>
            <a:r>
              <a:rPr lang="zh-CN" altLang="en-US" sz="2200" dirty="0">
                <a:solidFill>
                  <a:schemeClr val="tx1"/>
                </a:solidFill>
              </a:rPr>
              <a:t>    写</a:t>
            </a:r>
            <a:r>
              <a:rPr lang="en-US" altLang="zh-CN" sz="2200" dirty="0" err="1">
                <a:solidFill>
                  <a:schemeClr val="tx1"/>
                </a:solidFill>
              </a:rPr>
              <a:t>xiě</a:t>
            </a:r>
            <a:r>
              <a:rPr lang="en-US" altLang="zh-CN" sz="2200" dirty="0">
                <a:solidFill>
                  <a:schemeClr val="tx1"/>
                </a:solidFill>
              </a:rPr>
              <a:t>               to  write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675" y="25350"/>
            <a:ext cx="2917062" cy="291706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674" y="1227317"/>
            <a:ext cx="2258512" cy="243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7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问候 </a:t>
            </a:r>
            <a:r>
              <a:rPr lang="en-US" altLang="zh-CN" b="1" dirty="0"/>
              <a:t>Greetings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1441644" y="1572926"/>
            <a:ext cx="8971500" cy="5025293"/>
          </a:xfrm>
        </p:spPr>
        <p:txBody>
          <a:bodyPr>
            <a:noAutofit/>
          </a:bodyPr>
          <a:lstStyle/>
          <a:p>
            <a:r>
              <a:rPr lang="zh-CN" altLang="en-US" sz="2600" dirty="0"/>
              <a:t> </a:t>
            </a:r>
            <a:r>
              <a:rPr lang="en-US" altLang="zh-CN" sz="2600" dirty="0"/>
              <a:t>1.</a:t>
            </a:r>
            <a:r>
              <a:rPr lang="zh-CN" altLang="en-US" sz="2600" dirty="0"/>
              <a:t>生词              </a:t>
            </a:r>
            <a:r>
              <a:rPr lang="en-US" altLang="zh-CN" sz="2600" dirty="0"/>
              <a:t>New Words </a:t>
            </a:r>
          </a:p>
          <a:p>
            <a:r>
              <a:rPr lang="zh-CN" altLang="en-US" sz="2600" dirty="0" smtClean="0"/>
              <a:t>吗       </a:t>
            </a:r>
            <a:r>
              <a:rPr lang="en-US" altLang="zh-CN" sz="2600" dirty="0" smtClean="0"/>
              <a:t>ma       </a:t>
            </a:r>
            <a:r>
              <a:rPr lang="zh-CN" altLang="en-US" sz="2600" dirty="0" smtClean="0"/>
              <a:t>  </a:t>
            </a:r>
            <a:r>
              <a:rPr lang="en-US" altLang="zh-CN" sz="2600" dirty="0" smtClean="0"/>
              <a:t>a particle used at the end of  a question</a:t>
            </a:r>
            <a:r>
              <a:rPr lang="zh-CN" altLang="en-US" sz="2600" dirty="0" smtClean="0"/>
              <a:t>            </a:t>
            </a:r>
            <a:r>
              <a:rPr lang="en-US" altLang="zh-CN" sz="2600" dirty="0" smtClean="0"/>
              <a:t> </a:t>
            </a:r>
            <a:endParaRPr lang="en-US" altLang="zh-CN" sz="2600" dirty="0"/>
          </a:p>
          <a:p>
            <a:r>
              <a:rPr lang="zh-CN" altLang="en-US" sz="2600" dirty="0"/>
              <a:t>我</a:t>
            </a:r>
            <a:r>
              <a:rPr lang="zh-CN" altLang="en-US" sz="2600" dirty="0" smtClean="0"/>
              <a:t>       </a:t>
            </a:r>
            <a:r>
              <a:rPr lang="en-US" altLang="zh-CN" sz="2600" dirty="0" err="1" smtClean="0"/>
              <a:t>wǒ</a:t>
            </a:r>
            <a:r>
              <a:rPr lang="en-US" altLang="zh-CN" sz="2600" dirty="0" smtClean="0"/>
              <a:t>    </a:t>
            </a:r>
            <a:r>
              <a:rPr lang="zh-CN" altLang="en-US" sz="2600" dirty="0" smtClean="0"/>
              <a:t>     </a:t>
            </a:r>
            <a:r>
              <a:rPr lang="en-US" altLang="zh-CN" sz="2600" dirty="0" smtClean="0"/>
              <a:t>I , me </a:t>
            </a:r>
          </a:p>
          <a:p>
            <a:r>
              <a:rPr lang="zh-CN" altLang="en-US" sz="2600" dirty="0" smtClean="0"/>
              <a:t>很       </a:t>
            </a:r>
            <a:r>
              <a:rPr lang="en-US" altLang="zh-CN" sz="2600" dirty="0" err="1" smtClean="0"/>
              <a:t>hěn</a:t>
            </a:r>
            <a:r>
              <a:rPr lang="en-US" altLang="zh-CN" sz="2600" dirty="0" smtClean="0"/>
              <a:t>     </a:t>
            </a:r>
            <a:r>
              <a:rPr lang="zh-CN" altLang="en-US" sz="2600" dirty="0" smtClean="0"/>
              <a:t>  </a:t>
            </a:r>
            <a:r>
              <a:rPr lang="en-US" altLang="zh-CN" sz="2600" dirty="0" smtClean="0"/>
              <a:t> very </a:t>
            </a:r>
          </a:p>
          <a:p>
            <a:r>
              <a:rPr lang="zh-CN" altLang="en-US" sz="2600" dirty="0" smtClean="0"/>
              <a:t>呢       </a:t>
            </a:r>
            <a:r>
              <a:rPr lang="en-US" altLang="zh-CN" sz="2600" dirty="0" smtClean="0"/>
              <a:t>ne         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a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 particle used at the end of special,  </a:t>
            </a:r>
          </a:p>
          <a:p>
            <a:r>
              <a:rPr lang="en-US" altLang="zh-CN" sz="2600" dirty="0"/>
              <a:t> </a:t>
            </a:r>
            <a:r>
              <a:rPr lang="en-US" altLang="zh-CN" sz="2600" dirty="0" smtClean="0"/>
              <a:t>                         alternative, or rhetorical question</a:t>
            </a:r>
            <a:endParaRPr lang="en-US" altLang="zh-CN" sz="2600" dirty="0"/>
          </a:p>
          <a:p>
            <a:r>
              <a:rPr lang="zh-CN" altLang="en-US" sz="2600" dirty="0"/>
              <a:t>也</a:t>
            </a:r>
            <a:r>
              <a:rPr lang="zh-CN" altLang="en-US" sz="2600" dirty="0" smtClean="0"/>
              <a:t>       </a:t>
            </a:r>
            <a:r>
              <a:rPr lang="en-US" altLang="zh-CN" sz="2600" dirty="0" err="1" smtClean="0"/>
              <a:t>yě</a:t>
            </a:r>
            <a:r>
              <a:rPr lang="en-US" altLang="zh-CN" sz="2600" dirty="0" smtClean="0"/>
              <a:t>       </a:t>
            </a:r>
            <a:r>
              <a:rPr lang="zh-CN" altLang="en-US" sz="2600" dirty="0" smtClean="0"/>
              <a:t>   </a:t>
            </a:r>
            <a:r>
              <a:rPr lang="en-US" altLang="zh-CN" sz="2600" dirty="0" smtClean="0"/>
              <a:t>too, also</a:t>
            </a:r>
            <a:r>
              <a:rPr lang="zh-CN" altLang="en-US" sz="2600" dirty="0" smtClean="0"/>
              <a:t>    </a:t>
            </a:r>
            <a:r>
              <a:rPr lang="en-US" altLang="zh-CN" sz="2600" dirty="0" smtClean="0"/>
              <a:t> </a:t>
            </a:r>
            <a:endParaRPr lang="en-US" altLang="zh-CN" sz="2600" dirty="0"/>
          </a:p>
          <a:p>
            <a:r>
              <a:rPr lang="zh-CN" altLang="en-US" sz="2600" dirty="0" smtClean="0"/>
              <a:t>爸爸   </a:t>
            </a:r>
            <a:r>
              <a:rPr lang="en-US" altLang="zh-CN" sz="2600" dirty="0" err="1" smtClean="0"/>
              <a:t>bàba</a:t>
            </a:r>
            <a:r>
              <a:rPr lang="en-US" altLang="zh-CN" sz="2600" dirty="0" smtClean="0"/>
              <a:t>     father</a:t>
            </a:r>
          </a:p>
          <a:p>
            <a:r>
              <a:rPr lang="zh-CN" altLang="en-US" sz="2600" dirty="0" smtClean="0"/>
              <a:t>妈妈   </a:t>
            </a:r>
            <a:r>
              <a:rPr lang="en-US" altLang="zh-CN" sz="2600" dirty="0" err="1" smtClean="0"/>
              <a:t>māma</a:t>
            </a:r>
            <a:r>
              <a:rPr lang="en-US" altLang="zh-CN" sz="2600" dirty="0" smtClean="0"/>
              <a:t>   mother</a:t>
            </a:r>
          </a:p>
          <a:p>
            <a:r>
              <a:rPr lang="zh-CN" altLang="en-US" sz="2600" dirty="0" smtClean="0"/>
              <a:t>都       </a:t>
            </a:r>
            <a:r>
              <a:rPr lang="en-US" altLang="zh-CN" sz="2600" dirty="0" err="1" smtClean="0"/>
              <a:t>dōu</a:t>
            </a:r>
            <a:r>
              <a:rPr lang="en-US" altLang="zh-CN" sz="2600" dirty="0" smtClean="0"/>
              <a:t>        both, all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141029" y="2118101"/>
            <a:ext cx="5776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59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      问候 </a:t>
            </a:r>
            <a:r>
              <a:rPr lang="en-US" altLang="zh-CN" b="1" dirty="0"/>
              <a:t>Greetings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1759770" y="1757917"/>
            <a:ext cx="5955881" cy="3906440"/>
          </a:xfrm>
        </p:spPr>
        <p:txBody>
          <a:bodyPr>
            <a:noAutofit/>
          </a:bodyPr>
          <a:lstStyle/>
          <a:p>
            <a:r>
              <a:rPr lang="zh-CN" altLang="en-US" sz="2600" dirty="0"/>
              <a:t>他们  </a:t>
            </a:r>
            <a:r>
              <a:rPr lang="en-US" altLang="zh-CN" sz="2600" dirty="0" err="1" smtClean="0"/>
              <a:t>tāmen</a:t>
            </a:r>
            <a:r>
              <a:rPr lang="en-US" altLang="zh-CN" sz="2600" dirty="0" smtClean="0"/>
              <a:t>   </a:t>
            </a:r>
            <a:r>
              <a:rPr lang="en-US" altLang="zh-CN" sz="2600" dirty="0"/>
              <a:t>they, them</a:t>
            </a:r>
          </a:p>
          <a:p>
            <a:r>
              <a:rPr lang="zh-CN" altLang="en-US" sz="2600" dirty="0"/>
              <a:t>他       </a:t>
            </a:r>
            <a:r>
              <a:rPr lang="en-US" altLang="zh-CN" sz="2600" dirty="0" err="1" smtClean="0"/>
              <a:t>tā</a:t>
            </a:r>
            <a:r>
              <a:rPr lang="en-US" altLang="zh-CN" sz="2600" dirty="0" smtClean="0"/>
              <a:t>            </a:t>
            </a:r>
            <a:r>
              <a:rPr lang="en-US" altLang="zh-CN" sz="2600" dirty="0"/>
              <a:t>he, him</a:t>
            </a:r>
          </a:p>
          <a:p>
            <a:r>
              <a:rPr lang="zh-CN" altLang="en-US" sz="2600" dirty="0"/>
              <a:t>她       </a:t>
            </a:r>
            <a:r>
              <a:rPr lang="en-US" altLang="zh-CN" sz="2600" dirty="0" err="1" smtClean="0"/>
              <a:t>tā</a:t>
            </a:r>
            <a:r>
              <a:rPr lang="en-US" altLang="zh-CN" sz="2600" dirty="0" smtClean="0"/>
              <a:t>            </a:t>
            </a:r>
            <a:r>
              <a:rPr lang="en-US" altLang="zh-CN" sz="2600" dirty="0"/>
              <a:t>she, her</a:t>
            </a:r>
          </a:p>
          <a:p>
            <a:r>
              <a:rPr lang="zh-CN" altLang="en-US" sz="2600" dirty="0"/>
              <a:t>爱人   </a:t>
            </a:r>
            <a:r>
              <a:rPr lang="en-US" altLang="zh-CN" sz="2600" dirty="0" err="1" smtClean="0"/>
              <a:t>aìren</a:t>
            </a:r>
            <a:r>
              <a:rPr lang="en-US" altLang="zh-CN" sz="2600" dirty="0" smtClean="0"/>
              <a:t>      </a:t>
            </a:r>
            <a:r>
              <a:rPr lang="en-US" altLang="zh-CN" sz="2600" dirty="0"/>
              <a:t>husband or wife</a:t>
            </a:r>
          </a:p>
          <a:p>
            <a:r>
              <a:rPr lang="zh-CN" altLang="en-US" sz="2600" dirty="0"/>
              <a:t>忙       </a:t>
            </a:r>
            <a:r>
              <a:rPr lang="en-US" altLang="zh-CN" sz="2600" dirty="0" err="1" smtClean="0"/>
              <a:t>máng</a:t>
            </a:r>
            <a:r>
              <a:rPr lang="en-US" altLang="zh-CN" sz="2600" dirty="0" smtClean="0"/>
              <a:t>      </a:t>
            </a:r>
            <a:r>
              <a:rPr lang="en-US" altLang="zh-CN" sz="2600" dirty="0"/>
              <a:t>busy</a:t>
            </a:r>
          </a:p>
          <a:p>
            <a:r>
              <a:rPr lang="zh-CN" altLang="en-US" sz="2600" dirty="0"/>
              <a:t>累       </a:t>
            </a:r>
            <a:r>
              <a:rPr lang="en-US" altLang="zh-CN" sz="2600" dirty="0" err="1" smtClean="0"/>
              <a:t>lèi</a:t>
            </a:r>
            <a:r>
              <a:rPr lang="en-US" altLang="zh-CN" sz="2600" dirty="0" smtClean="0"/>
              <a:t>            </a:t>
            </a:r>
            <a:r>
              <a:rPr lang="en-US" altLang="zh-CN" sz="2600" dirty="0"/>
              <a:t>tired</a:t>
            </a:r>
          </a:p>
          <a:p>
            <a:r>
              <a:rPr lang="zh-CN" altLang="en-US" sz="2600" dirty="0"/>
              <a:t>饿       </a:t>
            </a:r>
            <a:r>
              <a:rPr lang="en-US" altLang="zh-CN" sz="2600" dirty="0" smtClean="0"/>
              <a:t>è              </a:t>
            </a:r>
            <a:r>
              <a:rPr lang="en-US" altLang="zh-CN" sz="2600" dirty="0"/>
              <a:t>hungry</a:t>
            </a:r>
          </a:p>
          <a:p>
            <a:r>
              <a:rPr lang="zh-CN" altLang="en-US" sz="2600" dirty="0"/>
              <a:t>渴       </a:t>
            </a:r>
            <a:r>
              <a:rPr lang="en-US" altLang="zh-CN" sz="2600" dirty="0" err="1" smtClean="0"/>
              <a:t>kě</a:t>
            </a:r>
            <a:r>
              <a:rPr lang="en-US" altLang="zh-CN" sz="2600" dirty="0" smtClean="0"/>
              <a:t>            thirsty</a:t>
            </a:r>
            <a:endParaRPr lang="en-US" altLang="zh-CN" sz="2600" dirty="0"/>
          </a:p>
        </p:txBody>
      </p:sp>
      <p:sp>
        <p:nvSpPr>
          <p:cNvPr id="2" name="文本框 1"/>
          <p:cNvSpPr txBox="1"/>
          <p:nvPr/>
        </p:nvSpPr>
        <p:spPr>
          <a:xfrm>
            <a:off x="7141029" y="2118101"/>
            <a:ext cx="5776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678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67186" y="330000"/>
            <a:ext cx="10515600" cy="958562"/>
          </a:xfrm>
        </p:spPr>
        <p:txBody>
          <a:bodyPr/>
          <a:lstStyle/>
          <a:p>
            <a:r>
              <a:rPr lang="zh-CN" altLang="en-US" b="1" dirty="0"/>
              <a:t>问候 </a:t>
            </a:r>
            <a:r>
              <a:rPr lang="en-US" altLang="zh-CN" b="1" dirty="0"/>
              <a:t>Greetings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1441644" y="1496195"/>
            <a:ext cx="5069549" cy="4565477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b="1" dirty="0"/>
              <a:t> </a:t>
            </a:r>
            <a:r>
              <a:rPr lang="en-US" altLang="zh-CN" b="1" dirty="0"/>
              <a:t>2. </a:t>
            </a:r>
            <a:r>
              <a:rPr lang="zh-CN" altLang="en-US" b="1" dirty="0" smtClean="0"/>
              <a:t>对话 </a:t>
            </a:r>
            <a:r>
              <a:rPr lang="en-US" altLang="zh-CN" b="1" dirty="0" smtClean="0"/>
              <a:t>Dialogue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(1)A: </a:t>
            </a:r>
            <a:r>
              <a:rPr lang="en-US" altLang="zh-CN" dirty="0" err="1" smtClean="0">
                <a:solidFill>
                  <a:schemeClr val="accent2">
                    <a:lumMod val="50000"/>
                  </a:schemeClr>
                </a:solidFill>
              </a:rPr>
              <a:t>Nǐ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hǎo</a:t>
            </a:r>
            <a:r>
              <a:rPr lang="en-US" altLang="zh-CN" dirty="0" smtClean="0"/>
              <a:t> ma ?</a:t>
            </a:r>
          </a:p>
          <a:p>
            <a:r>
              <a:rPr lang="en-US" altLang="zh-CN" dirty="0" smtClean="0"/>
              <a:t>     A: </a:t>
            </a:r>
            <a:r>
              <a:rPr lang="zh-CN" altLang="en-US" u="sng" dirty="0" smtClean="0">
                <a:solidFill>
                  <a:schemeClr val="accent2">
                    <a:lumMod val="50000"/>
                  </a:schemeClr>
                </a:solidFill>
              </a:rPr>
              <a:t>你</a:t>
            </a:r>
            <a:r>
              <a:rPr lang="zh-CN" altLang="en-US" dirty="0" smtClean="0"/>
              <a:t> 好   吗？</a:t>
            </a:r>
            <a:endParaRPr lang="en-US" altLang="zh-CN" dirty="0" smtClean="0"/>
          </a:p>
          <a:p>
            <a:r>
              <a:rPr lang="en-US" altLang="zh-CN" dirty="0" smtClean="0"/>
              <a:t>     B: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Wǒ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hěn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hǎo</a:t>
            </a:r>
            <a:r>
              <a:rPr lang="en-US" altLang="zh-CN" dirty="0" smtClean="0"/>
              <a:t>.</a:t>
            </a:r>
            <a:r>
              <a:rPr lang="zh-CN" altLang="en-US" dirty="0" smtClean="0"/>
              <a:t>  </a:t>
            </a:r>
            <a:r>
              <a:rPr lang="en-US" altLang="zh-CN" dirty="0" err="1" smtClean="0"/>
              <a:t>Nǐ</a:t>
            </a:r>
            <a:r>
              <a:rPr lang="en-US" altLang="zh-CN" dirty="0" smtClean="0"/>
              <a:t> ne</a:t>
            </a:r>
            <a:r>
              <a:rPr lang="en-US" altLang="zh-CN" dirty="0"/>
              <a:t>?</a:t>
            </a:r>
          </a:p>
          <a:p>
            <a:r>
              <a:rPr lang="zh-CN" altLang="en-US" dirty="0" smtClean="0"/>
              <a:t>     </a:t>
            </a:r>
            <a:r>
              <a:rPr lang="en-US" altLang="zh-CN" dirty="0" smtClean="0"/>
              <a:t>B:</a:t>
            </a:r>
            <a:r>
              <a:rPr lang="zh-CN" altLang="en-US" u="sng" dirty="0" smtClean="0">
                <a:solidFill>
                  <a:schemeClr val="accent2">
                    <a:lumMod val="50000"/>
                  </a:schemeClr>
                </a:solidFill>
              </a:rPr>
              <a:t>我 </a:t>
            </a:r>
            <a:r>
              <a:rPr lang="zh-CN" altLang="en-US" dirty="0" smtClean="0"/>
              <a:t>  很    好。你 呢？</a:t>
            </a:r>
            <a:endParaRPr lang="en-US" altLang="zh-CN" dirty="0" smtClean="0"/>
          </a:p>
          <a:p>
            <a:r>
              <a:rPr lang="en-US" altLang="zh-CN" dirty="0" smtClean="0"/>
              <a:t>     A:Wǒ </a:t>
            </a:r>
            <a:r>
              <a:rPr lang="en-US" altLang="zh-CN" dirty="0" err="1" smtClean="0"/>
              <a:t>yě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hěn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hǎo</a:t>
            </a:r>
            <a:r>
              <a:rPr lang="en-US" altLang="zh-CN" dirty="0" smtClean="0"/>
              <a:t>.</a:t>
            </a:r>
            <a:endParaRPr lang="en-US" altLang="zh-CN" dirty="0"/>
          </a:p>
          <a:p>
            <a:r>
              <a:rPr lang="zh-CN" altLang="en-US" dirty="0" smtClean="0"/>
              <a:t>     </a:t>
            </a:r>
            <a:r>
              <a:rPr lang="en-US" altLang="zh-CN" dirty="0" smtClean="0"/>
              <a:t>A:</a:t>
            </a:r>
            <a:r>
              <a:rPr lang="zh-CN" altLang="en-US" dirty="0" smtClean="0"/>
              <a:t>我  也  很   好。</a:t>
            </a:r>
            <a:endParaRPr lang="en-US" altLang="zh-CN" dirty="0" smtClean="0"/>
          </a:p>
          <a:p>
            <a:r>
              <a:rPr lang="en-US" altLang="zh-CN" dirty="0" smtClean="0"/>
              <a:t>     B:Nǐ </a:t>
            </a:r>
            <a:r>
              <a:rPr lang="en-US" altLang="zh-CN" dirty="0" err="1" smtClean="0">
                <a:solidFill>
                  <a:schemeClr val="accent2">
                    <a:lumMod val="50000"/>
                  </a:schemeClr>
                </a:solidFill>
              </a:rPr>
              <a:t>bàba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dirty="0" err="1" smtClean="0">
                <a:solidFill>
                  <a:schemeClr val="accent2">
                    <a:lumMod val="50000"/>
                  </a:schemeClr>
                </a:solidFill>
              </a:rPr>
              <a:t>māma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dirty="0" err="1" smtClean="0"/>
              <a:t>dōu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hǎo</a:t>
            </a:r>
            <a:r>
              <a:rPr lang="en-US" altLang="zh-CN" dirty="0" smtClean="0"/>
              <a:t> ma?</a:t>
            </a:r>
          </a:p>
          <a:p>
            <a:r>
              <a:rPr lang="en-US" altLang="zh-CN" dirty="0" smtClean="0"/>
              <a:t>     B:</a:t>
            </a:r>
            <a:r>
              <a:rPr lang="zh-CN" altLang="en-US" dirty="0" smtClean="0"/>
              <a:t>你</a:t>
            </a:r>
            <a:r>
              <a:rPr lang="zh-CN" altLang="en-US" u="sng" dirty="0" smtClean="0">
                <a:solidFill>
                  <a:schemeClr val="accent2">
                    <a:lumMod val="50000"/>
                  </a:schemeClr>
                </a:solidFill>
              </a:rPr>
              <a:t>爸爸  妈妈   </a:t>
            </a:r>
            <a:r>
              <a:rPr lang="zh-CN" altLang="en-US" dirty="0" smtClean="0"/>
              <a:t>都    好  吗？</a:t>
            </a:r>
            <a:endParaRPr lang="en-US" altLang="zh-CN" dirty="0" smtClean="0"/>
          </a:p>
          <a:p>
            <a:r>
              <a:rPr lang="en-US" altLang="zh-CN" dirty="0" smtClean="0"/>
              <a:t>     A:Tāmen </a:t>
            </a:r>
            <a:r>
              <a:rPr lang="en-US" altLang="zh-CN" dirty="0" err="1" smtClean="0"/>
              <a:t>yě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dōu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hěn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hǎo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     A:</a:t>
            </a:r>
            <a:r>
              <a:rPr lang="zh-CN" altLang="en-US" dirty="0" smtClean="0"/>
              <a:t>  他们   也   都    很    好。</a:t>
            </a:r>
            <a:r>
              <a:rPr lang="en-US" altLang="zh-CN" dirty="0" smtClean="0"/>
              <a:t> </a:t>
            </a:r>
          </a:p>
          <a:p>
            <a:endParaRPr lang="en-US" altLang="zh-CN" dirty="0"/>
          </a:p>
        </p:txBody>
      </p:sp>
      <p:sp>
        <p:nvSpPr>
          <p:cNvPr id="5" name="横卷形 4"/>
          <p:cNvSpPr/>
          <p:nvPr/>
        </p:nvSpPr>
        <p:spPr>
          <a:xfrm>
            <a:off x="6899701" y="1735626"/>
            <a:ext cx="3405442" cy="3499054"/>
          </a:xfrm>
          <a:prstGeom prst="horizontalScroll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519935" y="2205557"/>
            <a:ext cx="104502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/>
              <a:t>ni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gege</a:t>
            </a:r>
            <a:endParaRPr lang="en-US" altLang="zh-CN" sz="2000" dirty="0" smtClean="0"/>
          </a:p>
          <a:p>
            <a:r>
              <a:rPr lang="zh-CN" altLang="en-US" sz="2000" dirty="0" smtClean="0"/>
              <a:t>你哥哥</a:t>
            </a:r>
            <a:endParaRPr lang="en-US" altLang="zh-CN" sz="2000" dirty="0" smtClean="0"/>
          </a:p>
          <a:p>
            <a:r>
              <a:rPr lang="en-US" altLang="zh-CN" sz="2000" dirty="0" err="1" smtClean="0"/>
              <a:t>ni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jiejie</a:t>
            </a:r>
            <a:endParaRPr lang="en-US" altLang="zh-CN" sz="2000" dirty="0" smtClean="0"/>
          </a:p>
          <a:p>
            <a:r>
              <a:rPr lang="zh-CN" altLang="en-US" sz="2000" dirty="0" smtClean="0"/>
              <a:t>你姐姐</a:t>
            </a:r>
            <a:endParaRPr lang="en-US" altLang="zh-CN" sz="2000" dirty="0" smtClean="0"/>
          </a:p>
          <a:p>
            <a:r>
              <a:rPr lang="en-US" altLang="zh-CN" sz="2000" dirty="0" err="1" smtClean="0"/>
              <a:t>ni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airen</a:t>
            </a:r>
            <a:endParaRPr lang="en-US" altLang="zh-CN" sz="2000" dirty="0" smtClean="0"/>
          </a:p>
          <a:p>
            <a:r>
              <a:rPr lang="zh-CN" altLang="en-US" sz="2000" dirty="0" smtClean="0"/>
              <a:t>你爱人</a:t>
            </a:r>
            <a:endParaRPr lang="en-US" altLang="zh-CN" sz="2000" dirty="0" smtClean="0"/>
          </a:p>
          <a:p>
            <a:r>
              <a:rPr lang="en-US" altLang="zh-CN" sz="2000" dirty="0" err="1" smtClean="0"/>
              <a:t>ni</a:t>
            </a:r>
            <a:r>
              <a:rPr lang="en-US" altLang="zh-CN" sz="2000" dirty="0" smtClean="0"/>
              <a:t> </a:t>
            </a:r>
            <a:r>
              <a:rPr lang="en-US" altLang="zh-CN" sz="2000" dirty="0" err="1"/>
              <a:t>airen</a:t>
            </a:r>
            <a:endParaRPr lang="en-US" altLang="zh-CN" sz="2000" dirty="0"/>
          </a:p>
          <a:p>
            <a:r>
              <a:rPr lang="zh-CN" altLang="en-US" sz="2000" dirty="0"/>
              <a:t>你爱人</a:t>
            </a:r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zh-CN" altLang="en-US" sz="2000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8750272" y="2324431"/>
            <a:ext cx="0" cy="23214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9034834" y="2212205"/>
            <a:ext cx="104502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/>
              <a:t>tā</a:t>
            </a:r>
            <a:endParaRPr lang="en-US" altLang="zh-CN" sz="2000" dirty="0" smtClean="0"/>
          </a:p>
          <a:p>
            <a:r>
              <a:rPr lang="zh-CN" altLang="en-US" sz="2000" dirty="0"/>
              <a:t>他</a:t>
            </a:r>
            <a:endParaRPr lang="en-US" altLang="zh-CN" sz="2000" dirty="0" smtClean="0"/>
          </a:p>
          <a:p>
            <a:r>
              <a:rPr lang="en-US" altLang="zh-CN" sz="2000" dirty="0" err="1" smtClean="0"/>
              <a:t>tā</a:t>
            </a:r>
            <a:endParaRPr lang="en-US" altLang="zh-CN" sz="2000" dirty="0" smtClean="0"/>
          </a:p>
          <a:p>
            <a:r>
              <a:rPr lang="zh-CN" altLang="en-US" sz="2000" dirty="0" smtClean="0"/>
              <a:t>她</a:t>
            </a:r>
            <a:endParaRPr lang="en-US" altLang="zh-CN" sz="2000" dirty="0" smtClean="0"/>
          </a:p>
          <a:p>
            <a:r>
              <a:rPr lang="en-US" altLang="zh-CN" sz="2000" dirty="0" err="1" smtClean="0"/>
              <a:t>tā</a:t>
            </a:r>
            <a:endParaRPr lang="en-US" altLang="zh-CN" sz="2000" dirty="0"/>
          </a:p>
          <a:p>
            <a:r>
              <a:rPr lang="zh-CN" altLang="en-US" sz="2000" dirty="0"/>
              <a:t>他</a:t>
            </a:r>
            <a:endParaRPr lang="en-US" altLang="zh-CN" sz="2000" dirty="0"/>
          </a:p>
          <a:p>
            <a:r>
              <a:rPr lang="en-US" altLang="zh-CN" sz="2000" dirty="0" err="1" smtClean="0"/>
              <a:t>tā</a:t>
            </a:r>
            <a:endParaRPr lang="en-US" altLang="zh-CN" sz="2000" dirty="0"/>
          </a:p>
          <a:p>
            <a:r>
              <a:rPr lang="zh-CN" altLang="en-US" sz="2000" dirty="0"/>
              <a:t>她</a:t>
            </a:r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3936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5" grpId="0" animBg="1"/>
      <p:bldP spid="8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801955" y="30175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2000" b="1" dirty="0"/>
              <a:t> </a:t>
            </a:r>
            <a:r>
              <a:rPr lang="en-US" altLang="zh-CN" sz="2000" b="1" dirty="0" smtClean="0"/>
              <a:t> </a:t>
            </a:r>
            <a:endParaRPr lang="en-US" altLang="zh-CN" sz="20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319382" y="1376773"/>
            <a:ext cx="1090994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accent2">
                    <a:lumMod val="50000"/>
                  </a:schemeClr>
                </a:solidFill>
              </a:rPr>
              <a:t>Initials</a:t>
            </a:r>
          </a:p>
          <a:p>
            <a:r>
              <a:rPr lang="en-US" altLang="zh-CN" sz="4000" dirty="0" smtClean="0"/>
              <a:t>b   p   m   f   d   t  n    l</a:t>
            </a:r>
            <a:endParaRPr lang="en-US" altLang="zh-CN" sz="4000" dirty="0"/>
          </a:p>
          <a:p>
            <a:r>
              <a:rPr lang="en-US" altLang="zh-CN" sz="4000" dirty="0" smtClean="0">
                <a:solidFill>
                  <a:schemeClr val="accent2">
                    <a:lumMod val="50000"/>
                  </a:schemeClr>
                </a:solidFill>
              </a:rPr>
              <a:t>Finals</a:t>
            </a:r>
          </a:p>
          <a:p>
            <a:r>
              <a:rPr lang="en-US" altLang="zh-CN" sz="4000" dirty="0" smtClean="0"/>
              <a:t>a  o   e    </a:t>
            </a:r>
            <a:r>
              <a:rPr lang="en-US" altLang="zh-CN" sz="4000" dirty="0" err="1" smtClean="0"/>
              <a:t>i</a:t>
            </a:r>
            <a:r>
              <a:rPr lang="en-US" altLang="zh-CN" sz="4000" dirty="0" smtClean="0"/>
              <a:t>   u    ü  </a:t>
            </a:r>
          </a:p>
          <a:p>
            <a:r>
              <a:rPr lang="en-US" altLang="zh-CN" sz="4000" dirty="0" err="1"/>
              <a:t>er</a:t>
            </a:r>
            <a:endParaRPr lang="zh-CN" altLang="en-US" sz="4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32705" y="727518"/>
            <a:ext cx="4794677" cy="639290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630483" y="412457"/>
            <a:ext cx="26052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/>
              <a:t>复习 </a:t>
            </a:r>
            <a:r>
              <a:rPr lang="en-US" altLang="zh-CN" sz="3600" b="1" dirty="0"/>
              <a:t>Review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942966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486685" y="117584"/>
            <a:ext cx="10515600" cy="958562"/>
          </a:xfrm>
        </p:spPr>
        <p:txBody>
          <a:bodyPr/>
          <a:lstStyle/>
          <a:p>
            <a:r>
              <a:rPr lang="zh-CN" altLang="en-US" b="1" dirty="0"/>
              <a:t>问候 </a:t>
            </a:r>
            <a:r>
              <a:rPr lang="en-US" altLang="zh-CN" b="1" dirty="0"/>
              <a:t>Greetings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956" y="1127265"/>
            <a:ext cx="6333159" cy="555418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798949" y="1162633"/>
            <a:ext cx="2654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Family tree</a:t>
            </a:r>
            <a:endParaRPr lang="zh-CN" altLang="en-US" sz="3200" dirty="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7110347" y="2119086"/>
            <a:ext cx="2773296" cy="32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9883643" y="2993932"/>
            <a:ext cx="2499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/>
              <a:t>gēge</a:t>
            </a:r>
            <a:endParaRPr lang="en-US" altLang="zh-CN" sz="2000" dirty="0" smtClean="0"/>
          </a:p>
          <a:p>
            <a:r>
              <a:rPr lang="zh-CN" altLang="en-US" sz="2000" dirty="0" smtClean="0"/>
              <a:t>哥哥 </a:t>
            </a:r>
            <a:r>
              <a:rPr lang="en-US" altLang="zh-CN" sz="2000" dirty="0" smtClean="0"/>
              <a:t>elder brother</a:t>
            </a:r>
            <a:endParaRPr lang="zh-CN" altLang="en-US" sz="2000" dirty="0"/>
          </a:p>
        </p:txBody>
      </p:sp>
      <p:cxnSp>
        <p:nvCxnSpPr>
          <p:cNvPr id="17" name="直接箭头连接符 16"/>
          <p:cNvCxnSpPr>
            <a:endCxn id="18" idx="1"/>
          </p:cNvCxnSpPr>
          <p:nvPr/>
        </p:nvCxnSpPr>
        <p:spPr>
          <a:xfrm>
            <a:off x="7567670" y="5217884"/>
            <a:ext cx="2315973" cy="36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9883643" y="4869450"/>
            <a:ext cx="26738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/>
              <a:t>nǎinai</a:t>
            </a:r>
            <a:endParaRPr lang="en-US" altLang="zh-CN" sz="2000" dirty="0" smtClean="0"/>
          </a:p>
          <a:p>
            <a:r>
              <a:rPr lang="zh-CN" altLang="en-US" sz="2000" dirty="0" smtClean="0"/>
              <a:t>奶奶    </a:t>
            </a:r>
            <a:r>
              <a:rPr lang="en-US" altLang="zh-CN" sz="2000" dirty="0" smtClean="0"/>
              <a:t>grandmother</a:t>
            </a:r>
            <a:endParaRPr lang="zh-CN" altLang="en-US" sz="2000" dirty="0"/>
          </a:p>
        </p:txBody>
      </p:sp>
      <p:cxnSp>
        <p:nvCxnSpPr>
          <p:cNvPr id="20" name="直接箭头连接符 19"/>
          <p:cNvCxnSpPr/>
          <p:nvPr/>
        </p:nvCxnSpPr>
        <p:spPr>
          <a:xfrm>
            <a:off x="8664399" y="3367314"/>
            <a:ext cx="1132744" cy="19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9966401" y="1739616"/>
            <a:ext cx="2334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/>
              <a:t>yéye</a:t>
            </a:r>
            <a:endParaRPr lang="en-US" altLang="zh-CN" sz="2000" dirty="0" smtClean="0"/>
          </a:p>
          <a:p>
            <a:r>
              <a:rPr lang="zh-CN" altLang="en-US" sz="2000" dirty="0" smtClean="0"/>
              <a:t>爷爷 </a:t>
            </a:r>
            <a:r>
              <a:rPr lang="en-US" altLang="zh-CN" sz="2000" dirty="0" smtClean="0"/>
              <a:t>grandfather</a:t>
            </a:r>
            <a:endParaRPr lang="zh-CN" altLang="en-US" sz="2000" dirty="0"/>
          </a:p>
        </p:txBody>
      </p:sp>
      <p:cxnSp>
        <p:nvCxnSpPr>
          <p:cNvPr id="22" name="直接箭头连接符 21"/>
          <p:cNvCxnSpPr/>
          <p:nvPr/>
        </p:nvCxnSpPr>
        <p:spPr>
          <a:xfrm flipH="1">
            <a:off x="2380884" y="1876866"/>
            <a:ext cx="2619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1798350" y="1480012"/>
            <a:ext cx="1508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/>
              <a:t>bàba</a:t>
            </a:r>
            <a:endParaRPr lang="en-US" altLang="zh-CN" sz="2000" dirty="0" smtClean="0"/>
          </a:p>
          <a:p>
            <a:r>
              <a:rPr lang="zh-CN" altLang="en-US" sz="2000" dirty="0" smtClean="0"/>
              <a:t>爸爸</a:t>
            </a:r>
            <a:endParaRPr lang="zh-CN" altLang="en-US" sz="2000" dirty="0"/>
          </a:p>
        </p:txBody>
      </p:sp>
      <p:cxnSp>
        <p:nvCxnSpPr>
          <p:cNvPr id="24" name="直接箭头连接符 23"/>
          <p:cNvCxnSpPr/>
          <p:nvPr/>
        </p:nvCxnSpPr>
        <p:spPr>
          <a:xfrm flipH="1">
            <a:off x="2378382" y="3036891"/>
            <a:ext cx="2439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1709890" y="2492198"/>
            <a:ext cx="1508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/>
              <a:t>māma</a:t>
            </a:r>
            <a:endParaRPr lang="en-US" altLang="zh-CN" sz="2000" dirty="0" smtClean="0"/>
          </a:p>
          <a:p>
            <a:r>
              <a:rPr lang="zh-CN" altLang="en-US" sz="2000" dirty="0" smtClean="0"/>
              <a:t>妈妈</a:t>
            </a:r>
            <a:endParaRPr lang="zh-CN" altLang="en-US" sz="2000" dirty="0"/>
          </a:p>
        </p:txBody>
      </p:sp>
      <p:cxnSp>
        <p:nvCxnSpPr>
          <p:cNvPr id="56" name="直接箭头连接符 55"/>
          <p:cNvCxnSpPr/>
          <p:nvPr/>
        </p:nvCxnSpPr>
        <p:spPr>
          <a:xfrm flipH="1" flipV="1">
            <a:off x="2378382" y="3792659"/>
            <a:ext cx="1294900" cy="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1194719" y="3386443"/>
            <a:ext cx="2122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/>
              <a:t>jiějie</a:t>
            </a:r>
            <a:endParaRPr lang="en-US" altLang="zh-CN" sz="2000" dirty="0" smtClean="0"/>
          </a:p>
          <a:p>
            <a:r>
              <a:rPr lang="zh-CN" altLang="en-US" sz="2000" dirty="0" smtClean="0"/>
              <a:t>姐姐 </a:t>
            </a:r>
            <a:r>
              <a:rPr lang="en-US" altLang="zh-CN" sz="2000" dirty="0" smtClean="0"/>
              <a:t>elder sister</a:t>
            </a:r>
            <a:endParaRPr lang="zh-CN" altLang="en-US" sz="2000" dirty="0"/>
          </a:p>
        </p:txBody>
      </p:sp>
      <p:cxnSp>
        <p:nvCxnSpPr>
          <p:cNvPr id="58" name="直接箭头连接符 57"/>
          <p:cNvCxnSpPr/>
          <p:nvPr/>
        </p:nvCxnSpPr>
        <p:spPr>
          <a:xfrm flipH="1">
            <a:off x="3218345" y="4500545"/>
            <a:ext cx="2253542" cy="27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39982" y="4200567"/>
            <a:ext cx="36332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                  </a:t>
            </a:r>
            <a:r>
              <a:rPr lang="en-US" altLang="zh-CN" sz="2000" dirty="0" err="1" smtClean="0"/>
              <a:t>dìdi</a:t>
            </a:r>
            <a:r>
              <a:rPr lang="en-US" altLang="zh-CN" sz="2000" dirty="0" smtClean="0"/>
              <a:t>/       </a:t>
            </a:r>
            <a:r>
              <a:rPr lang="en-US" altLang="zh-CN" sz="2000" dirty="0" err="1" smtClean="0"/>
              <a:t>mèimei</a:t>
            </a:r>
            <a:endParaRPr lang="en-US" altLang="zh-CN" sz="2000" dirty="0" smtClean="0"/>
          </a:p>
          <a:p>
            <a:r>
              <a:rPr lang="zh-CN" altLang="en-US" sz="2000" dirty="0" smtClean="0"/>
              <a:t>                 弟弟</a:t>
            </a:r>
            <a:r>
              <a:rPr lang="en-US" altLang="zh-CN" sz="2000" dirty="0" smtClean="0"/>
              <a:t>/      </a:t>
            </a:r>
            <a:r>
              <a:rPr lang="zh-CN" altLang="en-US" sz="2000" dirty="0" smtClean="0"/>
              <a:t>妹妹</a:t>
            </a:r>
            <a:endParaRPr lang="en-US" altLang="zh-CN" sz="2000" dirty="0" smtClean="0"/>
          </a:p>
          <a:p>
            <a:r>
              <a:rPr lang="en-US" altLang="zh-CN" sz="2000" dirty="0" smtClean="0"/>
              <a:t>younger brother/younger sister</a:t>
            </a:r>
            <a:endParaRPr lang="zh-CN" altLang="en-US" sz="2000" dirty="0"/>
          </a:p>
        </p:txBody>
      </p:sp>
      <p:cxnSp>
        <p:nvCxnSpPr>
          <p:cNvPr id="60" name="直接箭头连接符 59"/>
          <p:cNvCxnSpPr/>
          <p:nvPr/>
        </p:nvCxnSpPr>
        <p:spPr>
          <a:xfrm flipH="1" flipV="1">
            <a:off x="2807591" y="5523780"/>
            <a:ext cx="3553675" cy="45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2224907" y="5225241"/>
            <a:ext cx="1508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/>
              <a:t>wǒ</a:t>
            </a:r>
            <a:r>
              <a:rPr lang="en-US" altLang="zh-CN" sz="2000" dirty="0" smtClean="0"/>
              <a:t> </a:t>
            </a:r>
          </a:p>
          <a:p>
            <a:r>
              <a:rPr lang="zh-CN" altLang="en-US" sz="2000" dirty="0" smtClean="0"/>
              <a:t>我</a:t>
            </a:r>
            <a:endParaRPr lang="en-US" altLang="zh-CN" sz="2000" dirty="0" smtClean="0"/>
          </a:p>
          <a:p>
            <a:r>
              <a:rPr lang="en-US" altLang="zh-CN" sz="2000" dirty="0" smtClean="0"/>
              <a:t>me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4258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35" grpId="0"/>
      <p:bldP spid="38" grpId="0"/>
      <p:bldP spid="55" grpId="0"/>
      <p:bldP spid="57" grpId="0"/>
      <p:bldP spid="59" grpId="0"/>
      <p:bldP spid="6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8589" y="239597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b="1" dirty="0" smtClean="0"/>
              <a:t>      </a:t>
            </a:r>
            <a:r>
              <a:rPr lang="en-US" altLang="zh-CN" sz="5400" b="1" dirty="0"/>
              <a:t>Family Tree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141029" y="2118101"/>
            <a:ext cx="5776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829" y="79825"/>
            <a:ext cx="5978967" cy="6778175"/>
          </a:xfr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73" y="1922992"/>
            <a:ext cx="4966510" cy="381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56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500498" y="865315"/>
            <a:ext cx="10515600" cy="958562"/>
          </a:xfrm>
        </p:spPr>
        <p:txBody>
          <a:bodyPr/>
          <a:lstStyle/>
          <a:p>
            <a:r>
              <a:rPr lang="zh-CN" altLang="en-US" b="1" dirty="0"/>
              <a:t>问候 </a:t>
            </a:r>
            <a:r>
              <a:rPr lang="en-US" altLang="zh-CN" b="1" dirty="0"/>
              <a:t>Greetings</a:t>
            </a:r>
          </a:p>
        </p:txBody>
      </p:sp>
      <p:sp>
        <p:nvSpPr>
          <p:cNvPr id="18" name="内容占位符 6"/>
          <p:cNvSpPr txBox="1">
            <a:spLocks/>
          </p:cNvSpPr>
          <p:nvPr/>
        </p:nvSpPr>
        <p:spPr>
          <a:xfrm>
            <a:off x="1534138" y="2025326"/>
            <a:ext cx="5069549" cy="25582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3200" dirty="0" smtClean="0"/>
          </a:p>
          <a:p>
            <a:r>
              <a:rPr lang="en-US" altLang="zh-CN" sz="3200" dirty="0" smtClean="0"/>
              <a:t>(2)A: </a:t>
            </a:r>
            <a:r>
              <a:rPr lang="en-US" altLang="zh-CN" sz="3200" dirty="0" err="1" smtClean="0"/>
              <a:t>Nǐ</a:t>
            </a:r>
            <a:r>
              <a:rPr lang="en-US" altLang="zh-CN" sz="3200" dirty="0" smtClean="0"/>
              <a:t> </a:t>
            </a:r>
            <a:r>
              <a:rPr lang="en-US" altLang="zh-CN" sz="3200" dirty="0" err="1" smtClean="0">
                <a:solidFill>
                  <a:schemeClr val="accent2">
                    <a:lumMod val="50000"/>
                  </a:schemeClr>
                </a:solidFill>
              </a:rPr>
              <a:t>máng</a:t>
            </a:r>
            <a:r>
              <a:rPr lang="en-US" altLang="zh-CN" sz="3200" dirty="0" smtClean="0"/>
              <a:t> ma ?</a:t>
            </a:r>
          </a:p>
          <a:p>
            <a:r>
              <a:rPr lang="en-US" altLang="zh-CN" sz="3200" dirty="0" smtClean="0"/>
              <a:t>     A: </a:t>
            </a:r>
            <a:r>
              <a:rPr lang="zh-CN" altLang="en-US" sz="3200" dirty="0" smtClean="0"/>
              <a:t>你   </a:t>
            </a:r>
            <a:r>
              <a:rPr lang="zh-CN" altLang="en-US" sz="3200" u="sng" dirty="0" smtClean="0">
                <a:solidFill>
                  <a:schemeClr val="accent2">
                    <a:lumMod val="50000"/>
                  </a:schemeClr>
                </a:solidFill>
              </a:rPr>
              <a:t>忙</a:t>
            </a:r>
            <a:r>
              <a:rPr lang="zh-CN" altLang="en-US" sz="3200" dirty="0" smtClean="0"/>
              <a:t>   吗？</a:t>
            </a:r>
            <a:endParaRPr lang="en-US" altLang="zh-CN" sz="3200" dirty="0" smtClean="0"/>
          </a:p>
          <a:p>
            <a:r>
              <a:rPr lang="en-US" altLang="zh-CN" sz="3200" dirty="0" smtClean="0"/>
              <a:t>     B:Wǒ </a:t>
            </a:r>
            <a:r>
              <a:rPr lang="en-US" altLang="zh-CN" sz="3200" dirty="0" err="1" smtClean="0"/>
              <a:t>bù</a:t>
            </a:r>
            <a:r>
              <a:rPr lang="en-US" altLang="zh-CN" sz="3200" dirty="0" smtClean="0"/>
              <a:t> </a:t>
            </a:r>
            <a:r>
              <a:rPr lang="en-US" altLang="zh-CN" sz="3200" dirty="0" err="1" smtClean="0">
                <a:solidFill>
                  <a:schemeClr val="accent2">
                    <a:lumMod val="50000"/>
                  </a:schemeClr>
                </a:solidFill>
              </a:rPr>
              <a:t>máng</a:t>
            </a:r>
            <a:r>
              <a:rPr lang="en-US" altLang="zh-CN" sz="3200" dirty="0" smtClean="0"/>
              <a:t>.</a:t>
            </a:r>
            <a:r>
              <a:rPr lang="zh-CN" altLang="en-US" sz="3200" dirty="0" smtClean="0"/>
              <a:t> </a:t>
            </a:r>
            <a:endParaRPr lang="en-US" altLang="zh-CN" sz="3200" dirty="0" smtClean="0"/>
          </a:p>
          <a:p>
            <a:r>
              <a:rPr lang="zh-CN" altLang="en-US" sz="3200" dirty="0" smtClean="0"/>
              <a:t>     </a:t>
            </a:r>
            <a:r>
              <a:rPr lang="en-US" altLang="zh-CN" sz="3200" dirty="0" smtClean="0"/>
              <a:t>B:</a:t>
            </a:r>
            <a:r>
              <a:rPr lang="zh-CN" altLang="en-US" sz="3200" dirty="0" smtClean="0"/>
              <a:t> 我  不   </a:t>
            </a:r>
            <a:r>
              <a:rPr lang="zh-CN" altLang="en-US" sz="3200" u="sng" dirty="0" smtClean="0">
                <a:solidFill>
                  <a:schemeClr val="accent2">
                    <a:lumMod val="50000"/>
                  </a:schemeClr>
                </a:solidFill>
              </a:rPr>
              <a:t>忙</a:t>
            </a:r>
            <a:r>
              <a:rPr lang="zh-CN" altLang="en-US" sz="3200" dirty="0" smtClean="0"/>
              <a:t>。</a:t>
            </a:r>
            <a:endParaRPr lang="en-US" altLang="zh-CN" sz="3200" dirty="0" smtClean="0"/>
          </a:p>
          <a:p>
            <a:endParaRPr lang="en-US" altLang="zh-CN" sz="3200" dirty="0"/>
          </a:p>
        </p:txBody>
      </p:sp>
      <p:sp>
        <p:nvSpPr>
          <p:cNvPr id="4" name="圆角矩形标注 3"/>
          <p:cNvSpPr/>
          <p:nvPr/>
        </p:nvSpPr>
        <p:spPr>
          <a:xfrm>
            <a:off x="5831936" y="1127265"/>
            <a:ext cx="4995721" cy="2615552"/>
          </a:xfrm>
          <a:prstGeom prst="wedgeRoundRect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n w="0"/>
                <a:solidFill>
                  <a:schemeClr val="tx1"/>
                </a:solidFill>
              </a:rPr>
              <a:t>累       </a:t>
            </a:r>
            <a:r>
              <a:rPr lang="en-US" altLang="zh-CN" sz="3200" dirty="0" err="1">
                <a:ln w="0"/>
                <a:solidFill>
                  <a:schemeClr val="tx1"/>
                </a:solidFill>
              </a:rPr>
              <a:t>lèi</a:t>
            </a:r>
            <a:r>
              <a:rPr lang="en-US" altLang="zh-CN" sz="3200" dirty="0">
                <a:ln w="0"/>
                <a:solidFill>
                  <a:schemeClr val="tx1"/>
                </a:solidFill>
              </a:rPr>
              <a:t>            tired</a:t>
            </a:r>
          </a:p>
          <a:p>
            <a:pPr algn="ctr"/>
            <a:r>
              <a:rPr lang="zh-CN" altLang="en-US" sz="3200" dirty="0" smtClean="0">
                <a:ln w="0"/>
                <a:solidFill>
                  <a:schemeClr val="tx1"/>
                </a:solidFill>
              </a:rPr>
              <a:t>   饿       </a:t>
            </a:r>
            <a:r>
              <a:rPr lang="en-US" altLang="zh-CN" sz="3200" dirty="0">
                <a:ln w="0"/>
                <a:solidFill>
                  <a:schemeClr val="tx1"/>
                </a:solidFill>
              </a:rPr>
              <a:t>è              hungry</a:t>
            </a:r>
          </a:p>
          <a:p>
            <a:pPr algn="ctr"/>
            <a:r>
              <a:rPr lang="zh-CN" altLang="en-US" sz="3200" dirty="0" smtClean="0">
                <a:ln w="0"/>
                <a:solidFill>
                  <a:schemeClr val="tx1"/>
                </a:solidFill>
              </a:rPr>
              <a:t> 渴       </a:t>
            </a:r>
            <a:r>
              <a:rPr lang="en-US" altLang="zh-CN" sz="3200" dirty="0" err="1">
                <a:ln w="0"/>
                <a:solidFill>
                  <a:schemeClr val="tx1"/>
                </a:solidFill>
              </a:rPr>
              <a:t>kě</a:t>
            </a:r>
            <a:r>
              <a:rPr lang="en-US" altLang="zh-CN" sz="3200" dirty="0">
                <a:ln w="0"/>
                <a:solidFill>
                  <a:schemeClr val="tx1"/>
                </a:solidFill>
              </a:rPr>
              <a:t>            thirsty</a:t>
            </a:r>
          </a:p>
        </p:txBody>
      </p:sp>
    </p:spTree>
    <p:extLst>
      <p:ext uri="{BB962C8B-B14F-4D97-AF65-F5344CB8AC3E}">
        <p14:creationId xmlns:p14="http://schemas.microsoft.com/office/powerpoint/2010/main" val="361426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610934" y="27997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b="1" dirty="0" smtClean="0"/>
              <a:t>2.</a:t>
            </a:r>
            <a:r>
              <a:rPr lang="zh-CN" altLang="en-US" sz="4000" b="1" dirty="0" smtClean="0"/>
              <a:t>第一次</a:t>
            </a:r>
            <a:r>
              <a:rPr lang="zh-CN" altLang="en-US" sz="4000" b="1" dirty="0"/>
              <a:t>见面  </a:t>
            </a:r>
            <a:r>
              <a:rPr lang="en-US" altLang="zh-CN" sz="4000" b="1" dirty="0"/>
              <a:t>First Meeting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1.</a:t>
            </a:r>
            <a:r>
              <a:rPr lang="zh-CN" altLang="en-US" dirty="0"/>
              <a:t>生词              </a:t>
            </a:r>
            <a:r>
              <a:rPr lang="en-US" altLang="zh-CN" dirty="0"/>
              <a:t>New Words 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名字         </a:t>
            </a:r>
            <a:r>
              <a:rPr lang="en-US" altLang="zh-CN" dirty="0" err="1"/>
              <a:t>Míngzi</a:t>
            </a:r>
            <a:r>
              <a:rPr lang="en-US" altLang="zh-CN" dirty="0"/>
              <a:t>                        name</a:t>
            </a:r>
          </a:p>
          <a:p>
            <a:r>
              <a:rPr lang="zh-CN" altLang="en-US" dirty="0"/>
              <a:t>姓             </a:t>
            </a:r>
            <a:r>
              <a:rPr lang="en-US" altLang="zh-CN" dirty="0" err="1"/>
              <a:t>Xìng</a:t>
            </a:r>
            <a:r>
              <a:rPr lang="en-US" altLang="zh-CN" dirty="0"/>
              <a:t>                            surname; family name</a:t>
            </a:r>
          </a:p>
          <a:p>
            <a:r>
              <a:rPr lang="zh-CN" altLang="en-US" dirty="0"/>
              <a:t>中文         </a:t>
            </a:r>
            <a:r>
              <a:rPr lang="en-US" altLang="zh-CN" dirty="0" err="1"/>
              <a:t>Zhōngwén</a:t>
            </a:r>
            <a:r>
              <a:rPr lang="en-US" altLang="zh-CN" dirty="0"/>
              <a:t>                 Chinese</a:t>
            </a:r>
          </a:p>
          <a:p>
            <a:r>
              <a:rPr lang="zh-CN" altLang="en-US" dirty="0"/>
              <a:t>国家         </a:t>
            </a:r>
            <a:r>
              <a:rPr lang="en-US" altLang="zh-CN" dirty="0" err="1"/>
              <a:t>Gúojiā</a:t>
            </a:r>
            <a:r>
              <a:rPr lang="en-US" altLang="zh-CN" dirty="0"/>
              <a:t>                        country</a:t>
            </a:r>
          </a:p>
          <a:p>
            <a:r>
              <a:rPr lang="zh-CN" altLang="en-US" dirty="0"/>
              <a:t>法国         </a:t>
            </a:r>
            <a:r>
              <a:rPr lang="en-US" altLang="zh-CN" dirty="0" err="1"/>
              <a:t>Fǎ</a:t>
            </a:r>
            <a:r>
              <a:rPr lang="en-US" altLang="zh-CN" dirty="0"/>
              <a:t> </a:t>
            </a:r>
            <a:r>
              <a:rPr lang="en-US" altLang="zh-CN" dirty="0" err="1"/>
              <a:t>guó</a:t>
            </a:r>
            <a:r>
              <a:rPr lang="en-US" altLang="zh-CN" dirty="0"/>
              <a:t>                         France</a:t>
            </a:r>
          </a:p>
          <a:p>
            <a:r>
              <a:rPr lang="zh-CN" altLang="en-US" dirty="0"/>
              <a:t>留学生     </a:t>
            </a:r>
            <a:r>
              <a:rPr lang="en-US" altLang="zh-CN" dirty="0" err="1"/>
              <a:t>Liúxuéshēng</a:t>
            </a:r>
            <a:r>
              <a:rPr lang="en-US" altLang="zh-CN" dirty="0"/>
              <a:t>              foreign student; overseas students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683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610934" y="27997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000" b="1" dirty="0" smtClean="0"/>
              <a:t>第一次</a:t>
            </a:r>
            <a:r>
              <a:rPr lang="zh-CN" altLang="en-US" sz="4000" b="1" dirty="0"/>
              <a:t>见面  </a:t>
            </a:r>
            <a:r>
              <a:rPr lang="en-US" altLang="zh-CN" sz="4000" b="1" dirty="0"/>
              <a:t>First Meeting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926596" y="1552859"/>
            <a:ext cx="10515600" cy="4351339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 smtClean="0"/>
              <a:t>2</a:t>
            </a:r>
            <a:r>
              <a:rPr lang="en-US" altLang="zh-CN" b="1" dirty="0"/>
              <a:t>. </a:t>
            </a:r>
            <a:r>
              <a:rPr lang="zh-CN" altLang="en-US" b="1" dirty="0" smtClean="0"/>
              <a:t>对话 </a:t>
            </a:r>
            <a:r>
              <a:rPr lang="en-US" altLang="zh-CN" b="1" dirty="0" smtClean="0"/>
              <a:t>Dialogue</a:t>
            </a:r>
          </a:p>
          <a:p>
            <a:pPr marL="0" indent="0">
              <a:buNone/>
            </a:pPr>
            <a:endParaRPr lang="en-US" altLang="zh-CN" b="1" dirty="0" smtClean="0"/>
          </a:p>
          <a:p>
            <a:pPr marL="0" indent="0">
              <a:buNone/>
            </a:pPr>
            <a:endParaRPr lang="en-US" altLang="zh-CN" b="1" dirty="0"/>
          </a:p>
        </p:txBody>
      </p:sp>
      <p:sp>
        <p:nvSpPr>
          <p:cNvPr id="18" name="内容占位符 2"/>
          <p:cNvSpPr txBox="1">
            <a:spLocks/>
          </p:cNvSpPr>
          <p:nvPr/>
        </p:nvSpPr>
        <p:spPr bwMode="auto">
          <a:xfrm>
            <a:off x="1096215" y="2058726"/>
            <a:ext cx="9875520" cy="40728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Nǐ</a:t>
            </a:r>
            <a:r>
              <a:rPr lang="en-US" altLang="zh-CN" dirty="0"/>
              <a:t>  </a:t>
            </a:r>
            <a:r>
              <a:rPr lang="en-US" altLang="zh-CN" dirty="0" err="1"/>
              <a:t>jiào</a:t>
            </a:r>
            <a:r>
              <a:rPr lang="en-US" altLang="zh-CN" dirty="0"/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shénme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err="1"/>
              <a:t>míngzi</a:t>
            </a:r>
            <a:r>
              <a:rPr lang="en-US" altLang="zh-CN" dirty="0"/>
              <a:t>?</a:t>
            </a:r>
          </a:p>
          <a:p>
            <a:pPr marL="0" indent="0">
              <a:buNone/>
            </a:pPr>
            <a:r>
              <a:rPr lang="en-US" altLang="zh-CN" dirty="0"/>
              <a:t>   </a:t>
            </a:r>
            <a:r>
              <a:rPr lang="zh-CN" altLang="en-US" dirty="0"/>
              <a:t>你   叫    </a:t>
            </a:r>
            <a:r>
              <a:rPr lang="zh-CN" altLang="en-US" dirty="0">
                <a:solidFill>
                  <a:srgbClr val="FF0000"/>
                </a:solidFill>
              </a:rPr>
              <a:t>什么</a:t>
            </a:r>
            <a:r>
              <a:rPr lang="zh-CN" altLang="en-US" dirty="0"/>
              <a:t>    名字？</a:t>
            </a:r>
            <a:r>
              <a:rPr lang="en-US" altLang="zh-CN" dirty="0"/>
              <a:t>                  </a:t>
            </a:r>
            <a:r>
              <a:rPr lang="en-US" altLang="zh-CN" dirty="0">
                <a:solidFill>
                  <a:srgbClr val="FF0000"/>
                </a:solidFill>
              </a:rPr>
              <a:t> What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is your name?</a:t>
            </a:r>
          </a:p>
          <a:p>
            <a:r>
              <a:rPr lang="en-US" altLang="zh-CN" dirty="0" err="1"/>
              <a:t>Wǒ</a:t>
            </a:r>
            <a:r>
              <a:rPr lang="en-US" altLang="zh-CN" dirty="0"/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jiào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chemeClr val="accent2">
                    <a:lumMod val="50000"/>
                  </a:schemeClr>
                </a:solidFill>
              </a:rPr>
              <a:t>zhāng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accent2">
                    <a:lumMod val="50000"/>
                  </a:schemeClr>
                </a:solidFill>
              </a:rPr>
              <a:t>xiǎo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accent2">
                    <a:lumMod val="50000"/>
                  </a:schemeClr>
                </a:solidFill>
              </a:rPr>
              <a:t>lù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我</a:t>
            </a:r>
            <a:r>
              <a:rPr lang="en-US" altLang="zh-CN" dirty="0"/>
              <a:t>    </a:t>
            </a:r>
            <a:r>
              <a:rPr lang="zh-CN" altLang="en-US" dirty="0">
                <a:solidFill>
                  <a:srgbClr val="FF0000"/>
                </a:solidFill>
              </a:rPr>
              <a:t>叫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   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</a:rPr>
              <a:t>张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</a:rPr>
              <a:t>    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</a:rPr>
              <a:t>晓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</a:rPr>
              <a:t>   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</a:rPr>
              <a:t>露</a:t>
            </a:r>
            <a:r>
              <a:rPr lang="zh-CN" altLang="en-US" dirty="0"/>
              <a:t>。</a:t>
            </a:r>
            <a:r>
              <a:rPr lang="en-US" altLang="zh-CN" dirty="0"/>
              <a:t>                     My name </a:t>
            </a:r>
            <a:r>
              <a:rPr lang="en-US" altLang="zh-CN" dirty="0">
                <a:solidFill>
                  <a:srgbClr val="FF0000"/>
                </a:solidFill>
              </a:rPr>
              <a:t>is</a:t>
            </a:r>
            <a:r>
              <a:rPr lang="en-US" altLang="zh-CN" dirty="0"/>
              <a:t> Zhang </a:t>
            </a:r>
            <a:r>
              <a:rPr lang="en-US" altLang="zh-CN" dirty="0" err="1"/>
              <a:t>Xiaolu</a:t>
            </a:r>
            <a:r>
              <a:rPr lang="en-US" altLang="zh-CN" dirty="0"/>
              <a:t>.</a:t>
            </a:r>
          </a:p>
          <a:p>
            <a:r>
              <a:rPr lang="en-US" altLang="zh-CN" dirty="0" err="1"/>
              <a:t>Nín</a:t>
            </a:r>
            <a:r>
              <a:rPr lang="en-US" altLang="zh-CN" dirty="0"/>
              <a:t>  </a:t>
            </a:r>
            <a:r>
              <a:rPr lang="en-US" altLang="zh-CN" dirty="0" err="1">
                <a:solidFill>
                  <a:srgbClr val="FF0000"/>
                </a:solidFill>
              </a:rPr>
              <a:t>shì</a:t>
            </a:r>
            <a:r>
              <a:rPr lang="en-US" altLang="zh-CN" dirty="0"/>
              <a:t> </a:t>
            </a:r>
            <a:r>
              <a:rPr lang="en-US" altLang="zh-CN" dirty="0" err="1"/>
              <a:t>nǎguó</a:t>
            </a:r>
            <a:r>
              <a:rPr lang="en-US" altLang="zh-CN" dirty="0"/>
              <a:t> </a:t>
            </a:r>
            <a:r>
              <a:rPr lang="en-US" altLang="zh-CN" dirty="0" err="1"/>
              <a:t>rén</a:t>
            </a:r>
            <a:r>
              <a:rPr lang="en-US" altLang="zh-CN" dirty="0"/>
              <a:t>?</a:t>
            </a:r>
          </a:p>
          <a:p>
            <a:r>
              <a:rPr lang="en-US" altLang="zh-CN" dirty="0"/>
              <a:t> </a:t>
            </a:r>
            <a:r>
              <a:rPr lang="zh-CN" altLang="en-US" dirty="0"/>
              <a:t>您</a:t>
            </a:r>
            <a:r>
              <a:rPr lang="en-US" altLang="zh-CN" dirty="0"/>
              <a:t>    </a:t>
            </a:r>
            <a:r>
              <a:rPr lang="zh-CN" altLang="en-US" dirty="0">
                <a:solidFill>
                  <a:srgbClr val="FF0000"/>
                </a:solidFill>
              </a:rPr>
              <a:t>是</a:t>
            </a:r>
            <a:r>
              <a:rPr lang="en-US" altLang="zh-CN" dirty="0"/>
              <a:t> </a:t>
            </a:r>
            <a:r>
              <a:rPr lang="zh-CN" altLang="en-US" dirty="0"/>
              <a:t>哪国</a:t>
            </a:r>
            <a:r>
              <a:rPr lang="en-US" altLang="zh-CN" dirty="0"/>
              <a:t>   </a:t>
            </a:r>
            <a:r>
              <a:rPr lang="zh-CN" altLang="en-US" dirty="0"/>
              <a:t>人？</a:t>
            </a:r>
            <a:r>
              <a:rPr lang="en-US" altLang="zh-CN" dirty="0"/>
              <a:t>                           What </a:t>
            </a:r>
            <a:r>
              <a:rPr lang="en-US" altLang="zh-CN" dirty="0">
                <a:solidFill>
                  <a:srgbClr val="FF0000"/>
                </a:solidFill>
              </a:rPr>
              <a:t>is </a:t>
            </a:r>
            <a:r>
              <a:rPr lang="en-US" altLang="zh-CN" dirty="0"/>
              <a:t>your nationality</a:t>
            </a:r>
            <a:r>
              <a:rPr lang="en-US" altLang="zh-CN" dirty="0" smtClean="0"/>
              <a:t>?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44628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610934" y="27997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000" b="1" dirty="0" smtClean="0"/>
              <a:t>第一次</a:t>
            </a:r>
            <a:r>
              <a:rPr lang="zh-CN" altLang="en-US" sz="4000" b="1" dirty="0"/>
              <a:t>见面  </a:t>
            </a:r>
            <a:r>
              <a:rPr lang="en-US" altLang="zh-CN" sz="4000" b="1" dirty="0"/>
              <a:t>First Meeting</a:t>
            </a:r>
          </a:p>
        </p:txBody>
      </p:sp>
      <p:sp>
        <p:nvSpPr>
          <p:cNvPr id="20" name="内容占位符 2"/>
          <p:cNvSpPr>
            <a:spLocks noGrp="1"/>
          </p:cNvSpPr>
          <p:nvPr>
            <p:ph idx="1"/>
          </p:nvPr>
        </p:nvSpPr>
        <p:spPr bwMode="auto">
          <a:xfrm>
            <a:off x="777278" y="1761049"/>
            <a:ext cx="12274843" cy="4017414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zh-CN" altLang="en-US" sz="3800" b="1" dirty="0"/>
              <a:t>对话 </a:t>
            </a:r>
            <a:r>
              <a:rPr lang="en-US" altLang="zh-CN" sz="3800" b="1" dirty="0" smtClean="0"/>
              <a:t>Dialogue</a:t>
            </a:r>
            <a:endParaRPr lang="en-US" altLang="zh-CN" sz="2900" dirty="0"/>
          </a:p>
          <a:p>
            <a:pPr marL="0" indent="0"/>
            <a:r>
              <a:rPr lang="en-US" altLang="zh-CN" dirty="0" err="1" smtClean="0"/>
              <a:t>Nín</a:t>
            </a:r>
            <a:r>
              <a:rPr lang="en-US" altLang="zh-CN" dirty="0" smtClean="0"/>
              <a:t>  </a:t>
            </a:r>
            <a:r>
              <a:rPr lang="en-US" altLang="zh-CN" dirty="0" err="1">
                <a:solidFill>
                  <a:srgbClr val="C00000"/>
                </a:solidFill>
              </a:rPr>
              <a:t>jiā</a:t>
            </a:r>
            <a:r>
              <a:rPr lang="en-US" altLang="zh-CN" dirty="0"/>
              <a:t> </a:t>
            </a:r>
            <a:r>
              <a:rPr lang="en-US" altLang="zh-CN" dirty="0" err="1"/>
              <a:t>yǒu</a:t>
            </a:r>
            <a:r>
              <a:rPr lang="en-US" altLang="zh-CN" dirty="0"/>
              <a:t> </a:t>
            </a:r>
            <a:r>
              <a:rPr lang="en-US" altLang="zh-CN" dirty="0" err="1"/>
              <a:t>jǐ</a:t>
            </a:r>
            <a:r>
              <a:rPr lang="en-US" altLang="zh-CN" dirty="0"/>
              <a:t>   </a:t>
            </a:r>
            <a:r>
              <a:rPr lang="en-US" altLang="zh-CN" dirty="0" err="1"/>
              <a:t>kǒu</a:t>
            </a:r>
            <a:r>
              <a:rPr lang="en-US" altLang="zh-CN" dirty="0"/>
              <a:t> </a:t>
            </a:r>
            <a:r>
              <a:rPr lang="en-US" altLang="zh-CN" dirty="0" err="1"/>
              <a:t>rén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   </a:t>
            </a:r>
            <a:r>
              <a:rPr lang="zh-CN" altLang="en-US" dirty="0" smtClean="0"/>
              <a:t>您</a:t>
            </a:r>
            <a:r>
              <a:rPr lang="en-US" altLang="zh-CN" dirty="0" smtClean="0"/>
              <a:t>   </a:t>
            </a:r>
            <a:r>
              <a:rPr lang="zh-CN" altLang="en-US" dirty="0">
                <a:solidFill>
                  <a:srgbClr val="C00000"/>
                </a:solidFill>
              </a:rPr>
              <a:t>家</a:t>
            </a:r>
            <a:r>
              <a:rPr lang="en-US" altLang="zh-CN" dirty="0"/>
              <a:t>  </a:t>
            </a:r>
            <a:r>
              <a:rPr lang="zh-CN" altLang="en-US" dirty="0"/>
              <a:t>有</a:t>
            </a:r>
            <a:r>
              <a:rPr lang="en-US" altLang="zh-CN" dirty="0"/>
              <a:t> </a:t>
            </a:r>
            <a:r>
              <a:rPr lang="zh-CN" altLang="en-US" dirty="0"/>
              <a:t>几</a:t>
            </a:r>
            <a:r>
              <a:rPr lang="en-US" altLang="zh-CN" dirty="0"/>
              <a:t>   </a:t>
            </a:r>
            <a:r>
              <a:rPr lang="zh-CN" altLang="en-US" dirty="0"/>
              <a:t>口</a:t>
            </a:r>
            <a:r>
              <a:rPr lang="en-US" altLang="zh-CN" dirty="0"/>
              <a:t>  </a:t>
            </a:r>
            <a:r>
              <a:rPr lang="zh-CN" altLang="en-US" dirty="0"/>
              <a:t>人？</a:t>
            </a:r>
            <a:r>
              <a:rPr lang="en-US" altLang="zh-CN" dirty="0"/>
              <a:t>           How many people are there in your </a:t>
            </a:r>
            <a:r>
              <a:rPr lang="en-US" altLang="zh-CN" dirty="0">
                <a:solidFill>
                  <a:srgbClr val="C00000"/>
                </a:solidFill>
              </a:rPr>
              <a:t>family</a:t>
            </a:r>
            <a:r>
              <a:rPr lang="en-US" altLang="zh-CN" dirty="0"/>
              <a:t>?</a:t>
            </a:r>
          </a:p>
          <a:p>
            <a:pPr marL="0" indent="0"/>
            <a:r>
              <a:rPr lang="en-US" altLang="zh-CN" dirty="0"/>
              <a:t> </a:t>
            </a:r>
            <a:r>
              <a:rPr lang="en-US" altLang="zh-CN" dirty="0" err="1"/>
              <a:t>Rènshi</a:t>
            </a:r>
            <a:r>
              <a:rPr lang="en-US" altLang="zh-CN" dirty="0"/>
              <a:t> </a:t>
            </a:r>
            <a:r>
              <a:rPr lang="en-US" altLang="zh-CN" dirty="0" err="1"/>
              <a:t>nǐ</a:t>
            </a:r>
            <a:r>
              <a:rPr lang="en-US" altLang="zh-CN" dirty="0"/>
              <a:t> </a:t>
            </a:r>
            <a:r>
              <a:rPr lang="en-US" altLang="zh-CN" dirty="0" err="1"/>
              <a:t>hěn</a:t>
            </a:r>
            <a:r>
              <a:rPr lang="en-US" altLang="zh-CN" dirty="0"/>
              <a:t> </a:t>
            </a:r>
            <a:r>
              <a:rPr lang="en-US" altLang="zh-CN" dirty="0" err="1"/>
              <a:t>gāoxìng</a:t>
            </a:r>
            <a:r>
              <a:rPr lang="en-US" altLang="zh-CN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   </a:t>
            </a:r>
            <a:r>
              <a:rPr lang="zh-CN" altLang="en-US" dirty="0" smtClean="0"/>
              <a:t>认识</a:t>
            </a:r>
            <a:r>
              <a:rPr lang="en-US" altLang="zh-CN" dirty="0" smtClean="0"/>
              <a:t>   </a:t>
            </a:r>
            <a:r>
              <a:rPr lang="zh-CN" altLang="en-US" dirty="0"/>
              <a:t>你</a:t>
            </a:r>
            <a:r>
              <a:rPr lang="en-US" altLang="zh-CN" dirty="0"/>
              <a:t> </a:t>
            </a:r>
            <a:r>
              <a:rPr lang="zh-CN" altLang="en-US" dirty="0"/>
              <a:t>很</a:t>
            </a:r>
            <a:r>
              <a:rPr lang="en-US" altLang="zh-CN" dirty="0"/>
              <a:t>     </a:t>
            </a:r>
            <a:r>
              <a:rPr lang="zh-CN" altLang="en-US" dirty="0"/>
              <a:t>高兴。</a:t>
            </a:r>
            <a:r>
              <a:rPr lang="en-US" altLang="zh-CN" dirty="0"/>
              <a:t>                      Nice to meet you!</a:t>
            </a:r>
          </a:p>
        </p:txBody>
      </p:sp>
    </p:spTree>
    <p:extLst>
      <p:ext uri="{BB962C8B-B14F-4D97-AF65-F5344CB8AC3E}">
        <p14:creationId xmlns:p14="http://schemas.microsoft.com/office/powerpoint/2010/main" val="211349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23379" y="43648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b="1" dirty="0" smtClean="0"/>
              <a:t>3.</a:t>
            </a:r>
            <a:r>
              <a:rPr lang="zh-CN" altLang="en-US" sz="3600" b="1" dirty="0" smtClean="0"/>
              <a:t>熟人</a:t>
            </a:r>
            <a:r>
              <a:rPr lang="zh-CN" altLang="en-US" sz="3600" b="1" dirty="0"/>
              <a:t>见面  </a:t>
            </a:r>
            <a:r>
              <a:rPr lang="en-US" altLang="zh-CN" sz="3600" b="1" dirty="0"/>
              <a:t>Acquaintance </a:t>
            </a:r>
            <a:r>
              <a:rPr lang="en-US" altLang="zh-CN" sz="3600" b="1" dirty="0" smtClean="0"/>
              <a:t>Meeting</a:t>
            </a:r>
            <a:endParaRPr lang="en-US" altLang="zh-CN" sz="3600" b="1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1253491" y="2035175"/>
            <a:ext cx="10515600" cy="4351339"/>
          </a:xfrm>
        </p:spPr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1.</a:t>
            </a:r>
            <a:r>
              <a:rPr lang="zh-CN" altLang="en-US" dirty="0"/>
              <a:t>生词      </a:t>
            </a:r>
            <a:r>
              <a:rPr lang="en-US" altLang="zh-CN" dirty="0"/>
              <a:t>New </a:t>
            </a:r>
            <a:r>
              <a:rPr lang="en-US" altLang="zh-CN" dirty="0" smtClean="0"/>
              <a:t>Words</a:t>
            </a:r>
          </a:p>
          <a:p>
            <a:endParaRPr lang="en-US" altLang="zh-CN" dirty="0"/>
          </a:p>
          <a:p>
            <a:r>
              <a:rPr lang="zh-CN" altLang="en-US" dirty="0"/>
              <a:t>天气         </a:t>
            </a:r>
            <a:r>
              <a:rPr lang="en-US" altLang="zh-CN" dirty="0" err="1"/>
              <a:t>tiānqì</a:t>
            </a:r>
            <a:r>
              <a:rPr lang="en-US" altLang="zh-CN" dirty="0"/>
              <a:t>                 weather</a:t>
            </a:r>
          </a:p>
          <a:p>
            <a:r>
              <a:rPr lang="zh-CN" altLang="en-US" dirty="0"/>
              <a:t>今天         </a:t>
            </a:r>
            <a:r>
              <a:rPr lang="en-US" altLang="zh-CN" dirty="0" err="1" smtClean="0"/>
              <a:t>jīntiān</a:t>
            </a:r>
            <a:r>
              <a:rPr lang="en-US" altLang="zh-CN" dirty="0" smtClean="0"/>
              <a:t>                </a:t>
            </a:r>
            <a:r>
              <a:rPr lang="en-US" altLang="zh-CN" dirty="0" smtClean="0"/>
              <a:t>Today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62" y="3615603"/>
            <a:ext cx="3567253" cy="284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4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705240" y="39024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b="1" dirty="0" smtClean="0"/>
              <a:t>熟人</a:t>
            </a:r>
            <a:r>
              <a:rPr lang="zh-CN" altLang="en-US" sz="3600" b="1" dirty="0"/>
              <a:t>见面  </a:t>
            </a:r>
            <a:r>
              <a:rPr lang="en-US" altLang="zh-CN" sz="3600" b="1" dirty="0"/>
              <a:t>Acquaintance </a:t>
            </a:r>
            <a:r>
              <a:rPr lang="en-US" altLang="zh-CN" sz="3600" b="1" dirty="0" smtClean="0"/>
              <a:t>Meeting</a:t>
            </a:r>
            <a:endParaRPr lang="en-US" altLang="zh-CN" sz="3600" b="1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对话 </a:t>
            </a:r>
            <a:r>
              <a:rPr lang="en-US" altLang="zh-CN" dirty="0"/>
              <a:t>Dialogue</a:t>
            </a:r>
          </a:p>
          <a:p>
            <a:endParaRPr lang="en-US" altLang="zh-CN" dirty="0" smtClean="0"/>
          </a:p>
          <a:p>
            <a:r>
              <a:rPr lang="en-US" altLang="zh-CN" dirty="0" err="1" smtClean="0"/>
              <a:t>Jīntiān</a:t>
            </a:r>
            <a:r>
              <a:rPr lang="en-US" altLang="zh-CN" dirty="0" smtClean="0"/>
              <a:t> </a:t>
            </a:r>
            <a:r>
              <a:rPr lang="en-US" altLang="zh-CN" dirty="0" err="1"/>
              <a:t>tiānqì</a:t>
            </a:r>
            <a:r>
              <a:rPr lang="en-US" altLang="zh-CN" dirty="0"/>
              <a:t> </a:t>
            </a:r>
            <a:r>
              <a:rPr lang="en-US" altLang="zh-CN" dirty="0" err="1"/>
              <a:t>zhēnhǎo</a:t>
            </a:r>
            <a:r>
              <a:rPr lang="en-US" altLang="zh-CN" dirty="0"/>
              <a:t>!</a:t>
            </a:r>
          </a:p>
          <a:p>
            <a:r>
              <a:rPr lang="en-US" altLang="zh-CN" dirty="0"/>
              <a:t>  </a:t>
            </a:r>
            <a:r>
              <a:rPr lang="zh-CN" altLang="en-US" dirty="0" smtClean="0"/>
              <a:t>今天   </a:t>
            </a:r>
            <a:r>
              <a:rPr lang="zh-CN" altLang="en-US" dirty="0"/>
              <a:t>天气   真好！                    </a:t>
            </a:r>
            <a:r>
              <a:rPr lang="en-US" altLang="zh-CN" dirty="0"/>
              <a:t>The weather is really nice today!</a:t>
            </a:r>
          </a:p>
          <a:p>
            <a:r>
              <a:rPr lang="en-US" altLang="zh-CN" dirty="0" err="1"/>
              <a:t>Jīntiān</a:t>
            </a:r>
            <a:r>
              <a:rPr lang="en-US" altLang="zh-CN" dirty="0"/>
              <a:t> </a:t>
            </a:r>
            <a:r>
              <a:rPr lang="en-US" altLang="zh-CN" dirty="0" err="1">
                <a:solidFill>
                  <a:srgbClr val="C00000"/>
                </a:solidFill>
              </a:rPr>
              <a:t>zhēnlěng</a:t>
            </a:r>
            <a:r>
              <a:rPr lang="en-US" altLang="zh-CN" dirty="0">
                <a:solidFill>
                  <a:srgbClr val="C00000"/>
                </a:solidFill>
              </a:rPr>
              <a:t> /</a:t>
            </a:r>
            <a:r>
              <a:rPr lang="en-US" altLang="zh-CN" dirty="0" err="1">
                <a:solidFill>
                  <a:srgbClr val="C00000"/>
                </a:solidFill>
              </a:rPr>
              <a:t>zhēnrè</a:t>
            </a:r>
            <a:r>
              <a:rPr lang="en-US" altLang="zh-CN" dirty="0">
                <a:solidFill>
                  <a:srgbClr val="C00000"/>
                </a:solidFill>
              </a:rPr>
              <a:t>!</a:t>
            </a:r>
          </a:p>
          <a:p>
            <a:r>
              <a:rPr lang="en-US" altLang="zh-CN" dirty="0"/>
              <a:t>  </a:t>
            </a:r>
            <a:r>
              <a:rPr lang="zh-CN" altLang="en-US" dirty="0" smtClean="0"/>
              <a:t>今天      </a:t>
            </a:r>
            <a:r>
              <a:rPr lang="zh-CN" altLang="en-US" dirty="0">
                <a:solidFill>
                  <a:srgbClr val="C00000"/>
                </a:solidFill>
              </a:rPr>
              <a:t>真冷／真热！                </a:t>
            </a:r>
            <a:r>
              <a:rPr lang="en-US" altLang="zh-CN" dirty="0"/>
              <a:t>Today is really </a:t>
            </a:r>
            <a:r>
              <a:rPr lang="en-US" altLang="zh-CN" dirty="0">
                <a:solidFill>
                  <a:srgbClr val="C00000"/>
                </a:solidFill>
              </a:rPr>
              <a:t>cold/hot</a:t>
            </a:r>
            <a:r>
              <a:rPr lang="en-US" altLang="zh-CN" dirty="0" smtClean="0">
                <a:solidFill>
                  <a:srgbClr val="C00000"/>
                </a:solidFill>
              </a:rPr>
              <a:t>!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9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580386" y="650864"/>
            <a:ext cx="10515600" cy="1325563"/>
          </a:xfrm>
        </p:spPr>
        <p:txBody>
          <a:bodyPr/>
          <a:lstStyle/>
          <a:p>
            <a:r>
              <a:rPr lang="en-US" altLang="zh-CN" b="1" dirty="0" smtClean="0"/>
              <a:t>4.</a:t>
            </a:r>
            <a:r>
              <a:rPr lang="zh-CN" altLang="en-US" b="1" dirty="0" smtClean="0"/>
              <a:t>告别     </a:t>
            </a:r>
            <a:r>
              <a:rPr lang="en-US" altLang="zh-CN" b="1" dirty="0"/>
              <a:t>Farewell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1534138" y="1835200"/>
            <a:ext cx="9495971" cy="2136775"/>
          </a:xfrm>
        </p:spPr>
        <p:txBody>
          <a:bodyPr>
            <a:normAutofit/>
          </a:bodyPr>
          <a:lstStyle/>
          <a:p>
            <a:r>
              <a:rPr lang="zh-CN" altLang="en-US" dirty="0"/>
              <a:t> </a:t>
            </a:r>
            <a:r>
              <a:rPr lang="en-US" altLang="zh-CN" b="1" dirty="0"/>
              <a:t>1.</a:t>
            </a:r>
            <a:r>
              <a:rPr lang="zh-CN" altLang="en-US" b="1" dirty="0"/>
              <a:t>生词                            </a:t>
            </a:r>
            <a:r>
              <a:rPr lang="en-US" altLang="zh-CN" b="1" dirty="0"/>
              <a:t>New Words </a:t>
            </a:r>
          </a:p>
          <a:p>
            <a:pPr marL="0" indent="0">
              <a:buNone/>
            </a:pPr>
            <a:r>
              <a:rPr lang="zh-CN" altLang="en-US" dirty="0" smtClean="0"/>
              <a:t>   再见 </a:t>
            </a:r>
            <a:r>
              <a:rPr lang="en-US" altLang="zh-CN" dirty="0" err="1"/>
              <a:t>zài</a:t>
            </a:r>
            <a:r>
              <a:rPr lang="en-US" altLang="zh-CN" dirty="0"/>
              <a:t> </a:t>
            </a:r>
            <a:r>
              <a:rPr lang="en-US" altLang="zh-CN" dirty="0" err="1"/>
              <a:t>jiàn</a:t>
            </a:r>
            <a:r>
              <a:rPr lang="en-US" altLang="zh-CN" dirty="0"/>
              <a:t>                     </a:t>
            </a:r>
            <a:r>
              <a:rPr lang="en-US" altLang="zh-CN" dirty="0" smtClean="0"/>
              <a:t>bye</a:t>
            </a:r>
          </a:p>
          <a:p>
            <a:pPr marL="0" indent="0">
              <a:buNone/>
            </a:pPr>
            <a:r>
              <a:rPr lang="zh-CN" altLang="en-US" dirty="0" smtClean="0"/>
              <a:t>   晚 安</a:t>
            </a:r>
            <a:r>
              <a:rPr lang="en-US" altLang="zh-CN" dirty="0" err="1" smtClean="0"/>
              <a:t>wǎn’an</a:t>
            </a:r>
            <a:r>
              <a:rPr lang="en-US" altLang="zh-CN" dirty="0" smtClean="0"/>
              <a:t>                    Good night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846352" y="4151086"/>
            <a:ext cx="31496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2.</a:t>
            </a:r>
            <a:r>
              <a:rPr lang="zh-CN" altLang="en-US" sz="2800" dirty="0" smtClean="0"/>
              <a:t>对话   </a:t>
            </a:r>
            <a:r>
              <a:rPr lang="en-US" altLang="zh-CN" sz="2800" dirty="0" smtClean="0"/>
              <a:t>Dialogue</a:t>
            </a:r>
          </a:p>
          <a:p>
            <a:r>
              <a:rPr lang="en-US" altLang="zh-CN" sz="2800" dirty="0" smtClean="0"/>
              <a:t>(1)A: </a:t>
            </a:r>
            <a:r>
              <a:rPr lang="en-US" altLang="zh-CN" sz="2800" dirty="0" err="1" smtClean="0"/>
              <a:t>Wǎn’an</a:t>
            </a:r>
            <a:r>
              <a:rPr lang="en-US" altLang="zh-CN" sz="2800" dirty="0" smtClean="0"/>
              <a:t> !</a:t>
            </a:r>
          </a:p>
          <a:p>
            <a:r>
              <a:rPr lang="en-US" altLang="zh-CN" sz="2800" dirty="0" smtClean="0"/>
              <a:t>          </a:t>
            </a:r>
            <a:r>
              <a:rPr lang="zh-CN" altLang="en-US" sz="2800" dirty="0" smtClean="0"/>
              <a:t>晚  安</a:t>
            </a:r>
            <a:endParaRPr lang="en-US" altLang="zh-CN" sz="2800" dirty="0" smtClean="0"/>
          </a:p>
          <a:p>
            <a:r>
              <a:rPr lang="en-US" altLang="zh-CN" sz="2800" dirty="0" smtClean="0"/>
              <a:t>     B:  </a:t>
            </a:r>
            <a:r>
              <a:rPr lang="en-US" altLang="zh-CN" sz="2800" dirty="0" err="1" smtClean="0"/>
              <a:t>Wǎn’an</a:t>
            </a:r>
            <a:r>
              <a:rPr lang="en-US" altLang="zh-CN" sz="2800" dirty="0" smtClean="0"/>
              <a:t> !</a:t>
            </a:r>
          </a:p>
          <a:p>
            <a:r>
              <a:rPr lang="en-US" altLang="zh-CN" sz="2800" dirty="0" smtClean="0"/>
              <a:t>         </a:t>
            </a:r>
            <a:r>
              <a:rPr lang="zh-CN" altLang="en-US" sz="2800" dirty="0" smtClean="0"/>
              <a:t>晚  安</a:t>
            </a:r>
          </a:p>
          <a:p>
            <a:endParaRPr lang="en-US" altLang="zh-CN" sz="2800" dirty="0" smtClean="0"/>
          </a:p>
          <a:p>
            <a:r>
              <a:rPr lang="en-US" altLang="zh-CN" sz="2800" dirty="0" smtClean="0"/>
              <a:t>   </a:t>
            </a:r>
          </a:p>
          <a:p>
            <a:r>
              <a:rPr lang="en-US" altLang="zh-CN" sz="2800" dirty="0" smtClean="0"/>
              <a:t> </a:t>
            </a:r>
          </a:p>
          <a:p>
            <a:endParaRPr lang="zh-CN" altLang="en-US" sz="2800" dirty="0"/>
          </a:p>
        </p:txBody>
      </p:sp>
      <p:sp>
        <p:nvSpPr>
          <p:cNvPr id="3" name="文本框 2"/>
          <p:cNvSpPr txBox="1"/>
          <p:nvPr/>
        </p:nvSpPr>
        <p:spPr>
          <a:xfrm>
            <a:off x="4995953" y="4600686"/>
            <a:ext cx="50509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(2)A: </a:t>
            </a:r>
            <a:r>
              <a:rPr lang="en-US" altLang="zh-CN" sz="2800" dirty="0" err="1"/>
              <a:t>Zài</a:t>
            </a:r>
            <a:r>
              <a:rPr lang="en-US" altLang="zh-CN" sz="2800" dirty="0"/>
              <a:t> </a:t>
            </a:r>
            <a:r>
              <a:rPr lang="en-US" altLang="zh-CN" sz="2800" dirty="0" err="1"/>
              <a:t>jiàn</a:t>
            </a:r>
            <a:r>
              <a:rPr lang="en-US" altLang="zh-CN" sz="2800" dirty="0"/>
              <a:t>!</a:t>
            </a:r>
          </a:p>
          <a:p>
            <a:r>
              <a:rPr lang="en-US" altLang="zh-CN" sz="2800" dirty="0"/>
              <a:t>           </a:t>
            </a:r>
            <a:r>
              <a:rPr lang="zh-CN" altLang="en-US" sz="2800" dirty="0"/>
              <a:t>再见</a:t>
            </a:r>
          </a:p>
          <a:p>
            <a:r>
              <a:rPr lang="zh-CN" altLang="en-US" sz="2800" dirty="0"/>
              <a:t>     </a:t>
            </a:r>
            <a:r>
              <a:rPr lang="en-US" altLang="zh-CN" sz="2800" dirty="0" smtClean="0"/>
              <a:t>B</a:t>
            </a:r>
            <a:r>
              <a:rPr lang="en-US" altLang="zh-CN" sz="2800" dirty="0"/>
              <a:t>: </a:t>
            </a:r>
            <a:r>
              <a:rPr lang="en-US" altLang="zh-CN" sz="2800" dirty="0" err="1"/>
              <a:t>Zài</a:t>
            </a:r>
            <a:r>
              <a:rPr lang="en-US" altLang="zh-CN" sz="2800" dirty="0"/>
              <a:t> </a:t>
            </a:r>
            <a:r>
              <a:rPr lang="en-US" altLang="zh-CN" sz="2800" dirty="0" err="1"/>
              <a:t>jiàn</a:t>
            </a:r>
            <a:r>
              <a:rPr lang="en-US" altLang="zh-CN" sz="2800" dirty="0"/>
              <a:t>!</a:t>
            </a:r>
          </a:p>
          <a:p>
            <a:r>
              <a:rPr lang="en-US" altLang="zh-CN" sz="2800" dirty="0"/>
              <a:t>           </a:t>
            </a:r>
            <a:r>
              <a:rPr lang="zh-CN" altLang="en-US" sz="2800" dirty="0"/>
              <a:t>再见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354" y="3971975"/>
            <a:ext cx="2095500" cy="2095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354" y="1313645"/>
            <a:ext cx="2095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2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846352" y="6925"/>
            <a:ext cx="10515600" cy="1325563"/>
          </a:xfrm>
        </p:spPr>
        <p:txBody>
          <a:bodyPr/>
          <a:lstStyle/>
          <a:p>
            <a:r>
              <a:rPr lang="zh-CN" altLang="en-US" b="1" dirty="0" smtClean="0"/>
              <a:t>练习 </a:t>
            </a:r>
            <a:r>
              <a:rPr lang="en-US" altLang="zh-CN" b="1" dirty="0" smtClean="0"/>
              <a:t>Exercises</a:t>
            </a:r>
            <a:br>
              <a:rPr lang="en-US" altLang="zh-CN" b="1" dirty="0" smtClean="0"/>
            </a:br>
            <a:endParaRPr lang="en-US" altLang="zh-CN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279" y="2960358"/>
            <a:ext cx="6039740" cy="3019870"/>
          </a:xfrm>
          <a:prstGeom prst="rect">
            <a:avLst/>
          </a:prstGeom>
        </p:spPr>
      </p:pic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456" y="1174317"/>
            <a:ext cx="3522196" cy="5210777"/>
          </a:xfrm>
        </p:spPr>
      </p:pic>
      <p:sp>
        <p:nvSpPr>
          <p:cNvPr id="10" name="文本框 9"/>
          <p:cNvSpPr txBox="1"/>
          <p:nvPr/>
        </p:nvSpPr>
        <p:spPr>
          <a:xfrm>
            <a:off x="5454036" y="1068143"/>
            <a:ext cx="6281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看</a:t>
            </a:r>
            <a:r>
              <a:rPr lang="zh-CN" altLang="en-US" sz="2400" dirty="0" smtClean="0"/>
              <a:t>图完成会话</a:t>
            </a:r>
            <a:endParaRPr lang="en-US" altLang="zh-CN" sz="2400" dirty="0" smtClean="0"/>
          </a:p>
          <a:p>
            <a:r>
              <a:rPr lang="zh-CN" altLang="en-US" sz="2400" dirty="0" smtClean="0"/>
              <a:t> </a:t>
            </a:r>
            <a:r>
              <a:rPr lang="en-US" altLang="zh-CN" sz="2400" dirty="0" smtClean="0"/>
              <a:t>Complete the dialogue according to each picture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8313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454803" y="575107"/>
            <a:ext cx="10515600" cy="1325563"/>
          </a:xfrm>
        </p:spPr>
        <p:txBody>
          <a:bodyPr/>
          <a:lstStyle/>
          <a:p>
            <a:r>
              <a:rPr lang="zh-CN" altLang="en-US" b="1" dirty="0" smtClean="0"/>
              <a:t>声调 </a:t>
            </a:r>
            <a:r>
              <a:rPr lang="en-US" altLang="zh-CN" b="1" dirty="0" smtClean="0"/>
              <a:t>Tones</a:t>
            </a:r>
            <a:endParaRPr lang="en-US" altLang="zh-CN" b="1" dirty="0"/>
          </a:p>
        </p:txBody>
      </p:sp>
      <p:pic>
        <p:nvPicPr>
          <p:cNvPr id="2" name="内容占位符 1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488236" y="1900670"/>
            <a:ext cx="6894093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8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846352" y="247364"/>
            <a:ext cx="10515600" cy="676032"/>
          </a:xfrm>
        </p:spPr>
        <p:txBody>
          <a:bodyPr>
            <a:normAutofit fontScale="90000"/>
          </a:bodyPr>
          <a:lstStyle/>
          <a:p>
            <a:r>
              <a:rPr lang="zh-CN" altLang="en-US" b="1" dirty="0" smtClean="0"/>
              <a:t>练习 </a:t>
            </a:r>
            <a:r>
              <a:rPr lang="en-US" altLang="zh-CN" b="1" dirty="0" smtClean="0"/>
              <a:t>Exercises</a:t>
            </a:r>
            <a:endParaRPr lang="en-US" altLang="zh-CN" b="1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770" y="1904239"/>
            <a:ext cx="5727786" cy="4953761"/>
          </a:xfrm>
        </p:spPr>
      </p:pic>
      <p:sp>
        <p:nvSpPr>
          <p:cNvPr id="5" name="文本框 4"/>
          <p:cNvSpPr txBox="1"/>
          <p:nvPr/>
        </p:nvSpPr>
        <p:spPr>
          <a:xfrm>
            <a:off x="1868486" y="968835"/>
            <a:ext cx="7434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看</a:t>
            </a:r>
            <a:r>
              <a:rPr lang="zh-CN" altLang="en-US" sz="2400" dirty="0" smtClean="0"/>
              <a:t>图说动词 </a:t>
            </a:r>
            <a:endParaRPr lang="en-US" altLang="zh-CN" sz="2400" dirty="0" smtClean="0"/>
          </a:p>
          <a:p>
            <a:r>
              <a:rPr lang="en-US" altLang="zh-CN" sz="2400" dirty="0" smtClean="0"/>
              <a:t>Give a Chinese verb for each picture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438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892906" y="172288"/>
            <a:ext cx="10515600" cy="1325563"/>
          </a:xfrm>
        </p:spPr>
        <p:txBody>
          <a:bodyPr/>
          <a:lstStyle/>
          <a:p>
            <a:r>
              <a:rPr lang="zh-CN" altLang="en-US" b="1" dirty="0" smtClean="0"/>
              <a:t>练习 </a:t>
            </a:r>
            <a:r>
              <a:rPr lang="en-US" altLang="zh-CN" b="1" dirty="0" smtClean="0"/>
              <a:t>Exercises</a:t>
            </a:r>
            <a:endParaRPr lang="en-US" altLang="zh-CN" b="1" dirty="0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5" y="1289688"/>
            <a:ext cx="4873484" cy="5638902"/>
          </a:xfrm>
        </p:spPr>
      </p:pic>
      <p:sp>
        <p:nvSpPr>
          <p:cNvPr id="20" name="文本框 19"/>
          <p:cNvSpPr txBox="1"/>
          <p:nvPr/>
        </p:nvSpPr>
        <p:spPr>
          <a:xfrm>
            <a:off x="5804685" y="730018"/>
            <a:ext cx="6281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看</a:t>
            </a:r>
            <a:r>
              <a:rPr lang="zh-CN" altLang="en-US" sz="2400" dirty="0" smtClean="0"/>
              <a:t>图完成会话</a:t>
            </a:r>
            <a:endParaRPr lang="en-US" altLang="zh-CN" sz="2400" dirty="0" smtClean="0"/>
          </a:p>
          <a:p>
            <a:r>
              <a:rPr lang="zh-CN" altLang="en-US" sz="2400" dirty="0" smtClean="0"/>
              <a:t> </a:t>
            </a:r>
            <a:r>
              <a:rPr lang="en-US" altLang="zh-CN" sz="2400" dirty="0" smtClean="0"/>
              <a:t>Complete the dialogue according to each picture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9661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小结 </a:t>
            </a:r>
            <a:r>
              <a:rPr lang="en-US" altLang="zh-CN" b="1" dirty="0" smtClean="0"/>
              <a:t>Summary</a:t>
            </a:r>
            <a:endParaRPr lang="en-US" altLang="zh-CN" b="1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Pronunciation</a:t>
            </a:r>
          </a:p>
          <a:p>
            <a:r>
              <a:rPr lang="en-US" altLang="zh-CN" dirty="0" smtClean="0"/>
              <a:t>Initials   g   </a:t>
            </a:r>
            <a:r>
              <a:rPr lang="en-US" altLang="zh-CN" dirty="0"/>
              <a:t>k     </a:t>
            </a:r>
            <a:r>
              <a:rPr lang="en-US" altLang="zh-CN" dirty="0" smtClean="0"/>
              <a:t>h</a:t>
            </a:r>
            <a:endParaRPr lang="en-US" altLang="zh-CN" dirty="0"/>
          </a:p>
          <a:p>
            <a:r>
              <a:rPr lang="en-US" altLang="zh-CN" dirty="0" smtClean="0"/>
              <a:t>Finals   </a:t>
            </a:r>
            <a:r>
              <a:rPr lang="en-US" altLang="zh-CN" dirty="0" err="1"/>
              <a:t>ai</a:t>
            </a:r>
            <a:r>
              <a:rPr lang="en-US" altLang="zh-CN" dirty="0"/>
              <a:t>  </a:t>
            </a:r>
            <a:r>
              <a:rPr lang="en-US" altLang="zh-CN" dirty="0" err="1"/>
              <a:t>ei</a:t>
            </a:r>
            <a:r>
              <a:rPr lang="en-US" altLang="zh-CN" dirty="0"/>
              <a:t>  </a:t>
            </a:r>
            <a:r>
              <a:rPr lang="en-US" altLang="zh-CN" dirty="0" err="1"/>
              <a:t>ao</a:t>
            </a:r>
            <a:r>
              <a:rPr lang="en-US" altLang="zh-CN" dirty="0"/>
              <a:t>  </a:t>
            </a:r>
            <a:r>
              <a:rPr lang="en-US" altLang="zh-CN" dirty="0" err="1"/>
              <a:t>ou</a:t>
            </a:r>
            <a:r>
              <a:rPr lang="en-US" altLang="zh-CN" dirty="0"/>
              <a:t>  an </a:t>
            </a:r>
            <a:r>
              <a:rPr lang="en-US" altLang="zh-CN" dirty="0" err="1"/>
              <a:t>en</a:t>
            </a:r>
            <a:r>
              <a:rPr lang="en-US" altLang="zh-CN" dirty="0"/>
              <a:t>  </a:t>
            </a:r>
            <a:r>
              <a:rPr lang="en-US" altLang="zh-CN" dirty="0" err="1"/>
              <a:t>ang</a:t>
            </a:r>
            <a:r>
              <a:rPr lang="en-US" altLang="zh-CN" dirty="0"/>
              <a:t> </a:t>
            </a:r>
            <a:r>
              <a:rPr lang="en-US" altLang="zh-CN" dirty="0" err="1"/>
              <a:t>eng</a:t>
            </a:r>
            <a:r>
              <a:rPr lang="en-US" altLang="zh-CN" dirty="0"/>
              <a:t> </a:t>
            </a:r>
            <a:r>
              <a:rPr lang="en-US" altLang="zh-CN" dirty="0" err="1" smtClean="0"/>
              <a:t>ong</a:t>
            </a:r>
            <a:endParaRPr lang="en-US" altLang="zh-CN" dirty="0"/>
          </a:p>
          <a:p>
            <a:r>
              <a:rPr lang="en-US" altLang="zh-CN" dirty="0"/>
              <a:t>Complete whole </a:t>
            </a:r>
            <a:r>
              <a:rPr lang="en-US" altLang="zh-CN" dirty="0" smtClean="0"/>
              <a:t>syllables  </a:t>
            </a:r>
            <a:r>
              <a:rPr lang="en-US" altLang="zh-CN" dirty="0" err="1"/>
              <a:t>yi</a:t>
            </a:r>
            <a:r>
              <a:rPr lang="en-US" altLang="zh-CN" dirty="0"/>
              <a:t> –</a:t>
            </a:r>
            <a:r>
              <a:rPr lang="en-US" altLang="zh-CN" dirty="0" err="1"/>
              <a:t>wu</a:t>
            </a:r>
            <a:r>
              <a:rPr lang="en-US" altLang="zh-CN" dirty="0"/>
              <a:t>- </a:t>
            </a:r>
            <a:r>
              <a:rPr lang="en-US" altLang="zh-CN" dirty="0" err="1"/>
              <a:t>yu</a:t>
            </a:r>
            <a:r>
              <a:rPr lang="en-US" altLang="zh-CN" dirty="0"/>
              <a:t>=</a:t>
            </a:r>
            <a:r>
              <a:rPr lang="en-US" altLang="zh-CN" dirty="0" err="1"/>
              <a:t>i</a:t>
            </a:r>
            <a:r>
              <a:rPr lang="en-US" altLang="zh-CN" dirty="0"/>
              <a:t> –u – ü 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172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小结 </a:t>
            </a:r>
            <a:r>
              <a:rPr lang="en-US" altLang="zh-CN" b="1" dirty="0" smtClean="0"/>
              <a:t>Summary</a:t>
            </a:r>
            <a:endParaRPr lang="en-US" altLang="zh-CN" b="1" dirty="0"/>
          </a:p>
        </p:txBody>
      </p:sp>
      <p:sp>
        <p:nvSpPr>
          <p:cNvPr id="18" name="内容占位符 6"/>
          <p:cNvSpPr txBox="1">
            <a:spLocks/>
          </p:cNvSpPr>
          <p:nvPr/>
        </p:nvSpPr>
        <p:spPr>
          <a:xfrm>
            <a:off x="886274" y="1651254"/>
            <a:ext cx="10813036" cy="4661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smtClean="0"/>
              <a:t>Express:</a:t>
            </a:r>
          </a:p>
          <a:p>
            <a:r>
              <a:rPr lang="en-US" altLang="zh-CN" dirty="0"/>
              <a:t> </a:t>
            </a:r>
            <a:r>
              <a:rPr lang="en-US" altLang="zh-CN" dirty="0" err="1"/>
              <a:t>Dǎ</a:t>
            </a:r>
            <a:r>
              <a:rPr lang="en-US" altLang="zh-CN" dirty="0"/>
              <a:t> </a:t>
            </a:r>
            <a:r>
              <a:rPr lang="en-US" altLang="zh-CN" dirty="0" err="1"/>
              <a:t>zhāohu</a:t>
            </a:r>
            <a:r>
              <a:rPr lang="en-US" altLang="zh-CN" dirty="0"/>
              <a:t>/</a:t>
            </a:r>
            <a:r>
              <a:rPr lang="en-US" altLang="zh-CN" dirty="0" err="1"/>
              <a:t>Wèn</a:t>
            </a:r>
            <a:r>
              <a:rPr lang="en-US" altLang="zh-CN" dirty="0"/>
              <a:t> </a:t>
            </a:r>
            <a:r>
              <a:rPr lang="en-US" altLang="zh-CN" dirty="0" err="1"/>
              <a:t>hòu</a:t>
            </a:r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打  招呼  </a:t>
            </a:r>
            <a:r>
              <a:rPr lang="en-US" altLang="zh-CN" dirty="0"/>
              <a:t>/   </a:t>
            </a:r>
            <a:r>
              <a:rPr lang="zh-CN" altLang="en-US" dirty="0"/>
              <a:t>问    候          </a:t>
            </a:r>
            <a:r>
              <a:rPr lang="en-US" altLang="zh-CN" dirty="0"/>
              <a:t>Greetings </a:t>
            </a:r>
          </a:p>
          <a:p>
            <a:r>
              <a:rPr lang="en-US" altLang="zh-CN" dirty="0"/>
              <a:t> </a:t>
            </a:r>
            <a:r>
              <a:rPr lang="en-US" altLang="zh-CN" dirty="0" err="1"/>
              <a:t>Dì-yī</a:t>
            </a:r>
            <a:r>
              <a:rPr lang="en-US" altLang="zh-CN" dirty="0"/>
              <a:t>  </a:t>
            </a:r>
            <a:r>
              <a:rPr lang="en-US" altLang="zh-CN" dirty="0" err="1"/>
              <a:t>Cì</a:t>
            </a:r>
            <a:r>
              <a:rPr lang="en-US" altLang="zh-CN" dirty="0"/>
              <a:t>   </a:t>
            </a:r>
            <a:r>
              <a:rPr lang="en-US" altLang="zh-CN" dirty="0" err="1"/>
              <a:t>Jiànmiàn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第一次见面                      </a:t>
            </a:r>
            <a:r>
              <a:rPr lang="en-US" altLang="zh-CN" dirty="0"/>
              <a:t>First Meeting </a:t>
            </a:r>
          </a:p>
          <a:p>
            <a:r>
              <a:rPr lang="en-US" altLang="zh-CN" dirty="0"/>
              <a:t> </a:t>
            </a:r>
            <a:r>
              <a:rPr lang="en-US" altLang="zh-CN" dirty="0" err="1"/>
              <a:t>Shúrén</a:t>
            </a:r>
            <a:r>
              <a:rPr lang="en-US" altLang="zh-CN" dirty="0"/>
              <a:t>  </a:t>
            </a:r>
            <a:r>
              <a:rPr lang="en-US" altLang="zh-CN" dirty="0" err="1"/>
              <a:t>Jiànmiàn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熟人     见面                     </a:t>
            </a:r>
            <a:r>
              <a:rPr lang="en-US" altLang="zh-CN" dirty="0"/>
              <a:t>Acquaintance  Meeting</a:t>
            </a:r>
          </a:p>
          <a:p>
            <a:r>
              <a:rPr lang="en-US" altLang="zh-CN" dirty="0"/>
              <a:t>  </a:t>
            </a:r>
            <a:r>
              <a:rPr lang="en-US" altLang="zh-CN" dirty="0" err="1"/>
              <a:t>Gàobié</a:t>
            </a:r>
            <a:endParaRPr lang="en-US" altLang="zh-CN" dirty="0"/>
          </a:p>
          <a:p>
            <a:r>
              <a:rPr lang="en-US" altLang="zh-CN" dirty="0"/>
              <a:t>4. </a:t>
            </a:r>
            <a:r>
              <a:rPr lang="zh-CN" altLang="en-US" dirty="0"/>
              <a:t>告    别                               </a:t>
            </a:r>
            <a:r>
              <a:rPr lang="en-US" altLang="zh-CN" dirty="0"/>
              <a:t>Farewell</a:t>
            </a:r>
            <a:endParaRPr lang="en-US" altLang="zh-CN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34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作业  </a:t>
            </a:r>
            <a:r>
              <a:rPr lang="en-US" altLang="zh-CN" b="1" dirty="0" smtClean="0"/>
              <a:t>Homework</a:t>
            </a:r>
            <a:endParaRPr lang="en-US" altLang="zh-CN" b="1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1.Practice the dialogues we have learned this class, and perform them last week.</a:t>
            </a:r>
          </a:p>
          <a:p>
            <a:r>
              <a:rPr lang="en-US" altLang="zh-CN" dirty="0" smtClean="0"/>
              <a:t>2.Show us a picture of your family and introduce the member of your family.</a:t>
            </a:r>
          </a:p>
          <a:p>
            <a:r>
              <a:rPr lang="en-US" altLang="zh-CN" dirty="0" smtClean="0"/>
              <a:t>3.Practice write the Chinese character “</a:t>
            </a:r>
            <a:r>
              <a:rPr lang="zh-CN" altLang="en-US" dirty="0" smtClean="0"/>
              <a:t>好</a:t>
            </a:r>
            <a:r>
              <a:rPr lang="en-US" altLang="zh-CN" dirty="0" smtClean="0"/>
              <a:t>”</a:t>
            </a:r>
          </a:p>
          <a:p>
            <a:r>
              <a:rPr lang="en-US" altLang="zh-CN" dirty="0" smtClean="0"/>
              <a:t>4</a:t>
            </a:r>
            <a:r>
              <a:rPr lang="en-US" altLang="zh-CN" dirty="0"/>
              <a:t>. </a:t>
            </a:r>
            <a:r>
              <a:rPr lang="en-US" altLang="zh-CN" dirty="0" smtClean="0"/>
              <a:t>Practice </a:t>
            </a:r>
            <a:r>
              <a:rPr lang="en-US" altLang="zh-CN" dirty="0"/>
              <a:t>write </a:t>
            </a:r>
            <a:r>
              <a:rPr lang="en-US" altLang="zh-CN" dirty="0" smtClean="0"/>
              <a:t>your </a:t>
            </a:r>
            <a:r>
              <a:rPr lang="en-US" altLang="zh-CN" smtClean="0"/>
              <a:t>Chinese name.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705" y="3274641"/>
            <a:ext cx="4281086" cy="303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0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876203" y="564535"/>
            <a:ext cx="10515600" cy="1325563"/>
          </a:xfrm>
        </p:spPr>
        <p:txBody>
          <a:bodyPr/>
          <a:lstStyle/>
          <a:p>
            <a:r>
              <a:rPr lang="zh-CN" altLang="en-US" b="1" dirty="0" smtClean="0"/>
              <a:t>变调 </a:t>
            </a:r>
            <a:r>
              <a:rPr lang="en-US" altLang="zh-CN" b="1" dirty="0"/>
              <a:t>Modulation of Tones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4294967295"/>
          </p:nvPr>
        </p:nvSpPr>
        <p:spPr>
          <a:xfrm>
            <a:off x="1876203" y="225457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4400" dirty="0" smtClean="0"/>
              <a:t>v</a:t>
            </a:r>
            <a:r>
              <a:rPr lang="zh-CN" altLang="en-US" sz="4400" dirty="0"/>
              <a:t>＋</a:t>
            </a:r>
            <a:r>
              <a:rPr lang="en-US" altLang="zh-CN" sz="4400" dirty="0"/>
              <a:t>v  →   ⁄  </a:t>
            </a:r>
            <a:r>
              <a:rPr lang="zh-CN" altLang="en-US" sz="4400" dirty="0"/>
              <a:t>＋</a:t>
            </a:r>
            <a:r>
              <a:rPr lang="en-US" altLang="zh-CN" sz="4400" dirty="0"/>
              <a:t>v</a:t>
            </a:r>
          </a:p>
          <a:p>
            <a:pPr marL="0" indent="0">
              <a:buNone/>
            </a:pPr>
            <a:endParaRPr lang="en-US" altLang="zh-CN" sz="4400" dirty="0"/>
          </a:p>
          <a:p>
            <a:pPr marL="0" indent="0">
              <a:buNone/>
            </a:pPr>
            <a:r>
              <a:rPr lang="en-US" altLang="zh-CN" sz="4400" dirty="0" err="1"/>
              <a:t>Nǐhǎo</a:t>
            </a:r>
            <a:r>
              <a:rPr lang="en-US" altLang="zh-CN" sz="4400" dirty="0"/>
              <a:t> → </a:t>
            </a:r>
            <a:r>
              <a:rPr lang="en-US" altLang="zh-CN" sz="4400" dirty="0" err="1"/>
              <a:t>níhǎo</a:t>
            </a:r>
            <a:r>
              <a:rPr lang="en-US" altLang="zh-CN" sz="4400" dirty="0"/>
              <a:t>           </a:t>
            </a:r>
            <a:r>
              <a:rPr lang="en-US" altLang="zh-CN" sz="4400" dirty="0" err="1"/>
              <a:t>lǎohǔ</a:t>
            </a:r>
            <a:r>
              <a:rPr lang="en-US" altLang="zh-CN" sz="4400" dirty="0"/>
              <a:t> → </a:t>
            </a:r>
            <a:r>
              <a:rPr lang="en-US" altLang="zh-CN" sz="4400" dirty="0" err="1" smtClean="0"/>
              <a:t>láohǔ</a:t>
            </a:r>
            <a:endParaRPr lang="en-US" altLang="zh-CN" sz="4400" dirty="0"/>
          </a:p>
        </p:txBody>
      </p:sp>
    </p:spTree>
    <p:extLst>
      <p:ext uri="{BB962C8B-B14F-4D97-AF65-F5344CB8AC3E}">
        <p14:creationId xmlns:p14="http://schemas.microsoft.com/office/powerpoint/2010/main" val="96278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871129" y="146498"/>
            <a:ext cx="10515600" cy="1325563"/>
          </a:xfrm>
        </p:spPr>
        <p:txBody>
          <a:bodyPr/>
          <a:lstStyle/>
          <a:p>
            <a:r>
              <a:rPr lang="zh-CN" altLang="en-US" b="1" dirty="0" smtClean="0"/>
              <a:t>声调位置 </a:t>
            </a:r>
            <a:r>
              <a:rPr lang="en-US" altLang="zh-CN" b="1" dirty="0" smtClean="0"/>
              <a:t>Tone position</a:t>
            </a:r>
            <a:endParaRPr lang="en-US" altLang="zh-CN" b="1" dirty="0"/>
          </a:p>
        </p:txBody>
      </p:sp>
      <p:sp>
        <p:nvSpPr>
          <p:cNvPr id="7" name="内容占位符 6"/>
          <p:cNvSpPr>
            <a:spLocks noGrp="1"/>
          </p:cNvSpPr>
          <p:nvPr>
            <p:ph idx="4294967295"/>
          </p:nvPr>
        </p:nvSpPr>
        <p:spPr>
          <a:xfrm>
            <a:off x="1981515" y="1127265"/>
            <a:ext cx="8500217" cy="2994726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zh-CN" sz="5100" dirty="0">
                <a:solidFill>
                  <a:schemeClr val="accent2">
                    <a:lumMod val="50000"/>
                  </a:schemeClr>
                </a:solidFill>
              </a:rPr>
              <a:t>How to write the tone’s </a:t>
            </a:r>
            <a:r>
              <a:rPr lang="en-US" altLang="zh-CN" sz="5100" dirty="0" smtClean="0">
                <a:solidFill>
                  <a:schemeClr val="accent2">
                    <a:lumMod val="50000"/>
                  </a:schemeClr>
                </a:solidFill>
              </a:rPr>
              <a:t>mark</a:t>
            </a:r>
          </a:p>
          <a:p>
            <a:pPr marL="0" indent="0">
              <a:buNone/>
            </a:pPr>
            <a:endParaRPr lang="en-US" altLang="zh-CN" sz="51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5100" dirty="0" smtClean="0"/>
              <a:t>1.If </a:t>
            </a:r>
            <a:r>
              <a:rPr lang="en-US" altLang="zh-CN" sz="5100" dirty="0"/>
              <a:t>there’s “a” , put it on “a”.</a:t>
            </a:r>
          </a:p>
          <a:p>
            <a:pPr marL="0" indent="0">
              <a:buNone/>
            </a:pPr>
            <a:r>
              <a:rPr lang="en-US" altLang="zh-CN" sz="5100" dirty="0" smtClean="0"/>
              <a:t>2.If </a:t>
            </a:r>
            <a:r>
              <a:rPr lang="en-US" altLang="zh-CN" sz="5100" dirty="0"/>
              <a:t>there’s no “a”, put it on “o” or “e” instead.</a:t>
            </a:r>
          </a:p>
          <a:p>
            <a:pPr marL="0" indent="0">
              <a:buNone/>
            </a:pPr>
            <a:r>
              <a:rPr lang="en-US" altLang="zh-CN" sz="5100" dirty="0" smtClean="0"/>
              <a:t>3.If </a:t>
            </a:r>
            <a:r>
              <a:rPr lang="en-US" altLang="zh-CN" sz="5100" dirty="0"/>
              <a:t>there are “</a:t>
            </a:r>
            <a:r>
              <a:rPr lang="en-US" altLang="zh-CN" sz="5100" dirty="0" err="1"/>
              <a:t>i</a:t>
            </a:r>
            <a:r>
              <a:rPr lang="en-US" altLang="zh-CN" sz="5100" dirty="0"/>
              <a:t>” and “u”, put it on the latter one</a:t>
            </a:r>
            <a:r>
              <a:rPr lang="en-US" altLang="zh-CN" sz="5100" dirty="0" smtClean="0"/>
              <a:t>.</a:t>
            </a:r>
          </a:p>
          <a:p>
            <a:pPr marL="0" indent="0">
              <a:buNone/>
            </a:pPr>
            <a:r>
              <a:rPr lang="en-US" altLang="zh-CN" sz="5100" dirty="0" smtClean="0"/>
              <a:t>(When a tone-mark is placed above the vowel “</a:t>
            </a:r>
            <a:r>
              <a:rPr lang="en-US" altLang="zh-CN" sz="5100" dirty="0" err="1" smtClean="0"/>
              <a:t>i</a:t>
            </a:r>
            <a:r>
              <a:rPr lang="en-US" altLang="zh-CN" sz="5100" dirty="0" smtClean="0"/>
              <a:t>”,the dot over it should be omitted) </a:t>
            </a:r>
            <a:endParaRPr lang="en-US" altLang="zh-CN" sz="5100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2158567" y="4121991"/>
            <a:ext cx="42930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accent2">
                    <a:lumMod val="50000"/>
                  </a:schemeClr>
                </a:solidFill>
              </a:rPr>
              <a:t>Exercise</a:t>
            </a:r>
          </a:p>
          <a:p>
            <a:r>
              <a:rPr lang="en-US" altLang="zh-CN" sz="2800" dirty="0" err="1" smtClean="0"/>
              <a:t>ba</a:t>
            </a:r>
            <a:r>
              <a:rPr lang="en-US" altLang="zh-CN" sz="2800" dirty="0" smtClean="0"/>
              <a:t>      </a:t>
            </a:r>
            <a:r>
              <a:rPr lang="en-US" altLang="zh-CN" sz="2800" dirty="0" err="1" smtClean="0"/>
              <a:t>mao</a:t>
            </a:r>
            <a:r>
              <a:rPr lang="en-US" altLang="zh-CN" sz="2800" dirty="0" smtClean="0"/>
              <a:t>      </a:t>
            </a:r>
            <a:r>
              <a:rPr lang="en-US" altLang="zh-CN" sz="2800" dirty="0" err="1" smtClean="0"/>
              <a:t>qia</a:t>
            </a:r>
            <a:r>
              <a:rPr lang="en-US" altLang="zh-CN" sz="2800" dirty="0" smtClean="0"/>
              <a:t>      </a:t>
            </a:r>
            <a:r>
              <a:rPr lang="en-US" altLang="zh-CN" sz="2800" dirty="0" err="1" smtClean="0"/>
              <a:t>biao</a:t>
            </a:r>
            <a:endParaRPr lang="en-US" altLang="zh-CN" sz="2800" dirty="0" smtClean="0"/>
          </a:p>
          <a:p>
            <a:r>
              <a:rPr lang="en-US" altLang="zh-CN" sz="2800" dirty="0" smtClean="0"/>
              <a:t>wo     </a:t>
            </a:r>
            <a:r>
              <a:rPr lang="en-US" altLang="zh-CN" sz="2800" dirty="0" err="1" smtClean="0"/>
              <a:t>hou</a:t>
            </a:r>
            <a:r>
              <a:rPr lang="en-US" altLang="zh-CN" sz="2800" dirty="0" smtClean="0"/>
              <a:t>       duo    dong</a:t>
            </a:r>
          </a:p>
          <a:p>
            <a:r>
              <a:rPr lang="en-US" altLang="zh-CN" sz="2800" dirty="0" err="1" smtClean="0"/>
              <a:t>te</a:t>
            </a:r>
            <a:r>
              <a:rPr lang="en-US" altLang="zh-CN" sz="2800" dirty="0" smtClean="0"/>
              <a:t>       </a:t>
            </a:r>
            <a:r>
              <a:rPr lang="en-US" altLang="zh-CN" sz="2800" dirty="0" err="1" smtClean="0"/>
              <a:t>dei</a:t>
            </a:r>
            <a:r>
              <a:rPr lang="en-US" altLang="zh-CN" sz="2800" dirty="0" smtClean="0"/>
              <a:t>        </a:t>
            </a:r>
            <a:r>
              <a:rPr lang="en-US" altLang="zh-CN" sz="2800" dirty="0" err="1" smtClean="0"/>
              <a:t>zhen</a:t>
            </a:r>
            <a:r>
              <a:rPr lang="en-US" altLang="zh-CN" sz="2800" dirty="0" smtClean="0"/>
              <a:t>   sheng </a:t>
            </a:r>
          </a:p>
          <a:p>
            <a:r>
              <a:rPr lang="en-US" altLang="zh-CN" sz="2800" dirty="0" err="1" smtClean="0"/>
              <a:t>yi</a:t>
            </a:r>
            <a:r>
              <a:rPr lang="en-US" altLang="zh-CN" sz="2800" dirty="0" smtClean="0"/>
              <a:t>        </a:t>
            </a:r>
            <a:r>
              <a:rPr lang="en-US" altLang="zh-CN" sz="2800" dirty="0" err="1" smtClean="0"/>
              <a:t>tui</a:t>
            </a:r>
            <a:r>
              <a:rPr lang="en-US" altLang="zh-CN" sz="2800" dirty="0" smtClean="0"/>
              <a:t>        </a:t>
            </a:r>
            <a:r>
              <a:rPr lang="en-US" altLang="zh-CN" sz="2800" dirty="0" err="1" smtClean="0"/>
              <a:t>diu</a:t>
            </a:r>
            <a:r>
              <a:rPr lang="en-US" altLang="zh-CN" sz="2800" dirty="0" smtClean="0"/>
              <a:t>    </a:t>
            </a:r>
            <a:endParaRPr lang="zh-CN" altLang="en-US" sz="2800" dirty="0"/>
          </a:p>
        </p:txBody>
      </p:sp>
      <p:sp>
        <p:nvSpPr>
          <p:cNvPr id="3" name="文本框 2"/>
          <p:cNvSpPr txBox="1"/>
          <p:nvPr/>
        </p:nvSpPr>
        <p:spPr>
          <a:xfrm>
            <a:off x="7366000" y="4250267"/>
            <a:ext cx="46566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  </a:t>
            </a:r>
            <a:endParaRPr lang="zh-CN" altLang="en-US" sz="2800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300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523550" y="-312516"/>
            <a:ext cx="2245488" cy="224548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-636233" y="-144876"/>
            <a:ext cx="2689956" cy="26899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1203585" y="1571529"/>
            <a:ext cx="1318720" cy="13187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-135807" y="2481617"/>
            <a:ext cx="1947513" cy="19475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479844" y="283383"/>
            <a:ext cx="2606873" cy="26068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439315" y="-685187"/>
            <a:ext cx="1644608" cy="16446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34654" y="4228500"/>
            <a:ext cx="1130239" cy="11302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34652" y="4429124"/>
            <a:ext cx="2798256" cy="27982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23551" y="5404455"/>
            <a:ext cx="1351188" cy="13511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374762" y="5533920"/>
            <a:ext cx="1894088" cy="18940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3972588" y="5808599"/>
            <a:ext cx="1894088" cy="1894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334452" y="3733967"/>
            <a:ext cx="817868" cy="8178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3080662" y="4306415"/>
            <a:ext cx="245420" cy="245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2630608" y="3754017"/>
            <a:ext cx="245420" cy="245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4488036" y="3536977"/>
            <a:ext cx="245420" cy="245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242616" y="4916451"/>
            <a:ext cx="490840" cy="490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4488040" y="156751"/>
            <a:ext cx="1656813" cy="1656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710427" y="2451283"/>
            <a:ext cx="4500027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800" dirty="0" err="1">
                <a:solidFill>
                  <a:schemeClr val="accent2">
                    <a:lumMod val="50000"/>
                  </a:schemeClr>
                </a:solidFill>
              </a:rPr>
              <a:t>Nínhǎo</a:t>
            </a:r>
            <a:endParaRPr lang="en-US" altLang="zh-CN" sz="4800" b="1" kern="1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6600" b="1" kern="1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您好</a:t>
            </a:r>
            <a:endParaRPr lang="zh-CN" altLang="zh-CN" sz="6600" b="1" kern="1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6619828" y="4306415"/>
            <a:ext cx="3484413" cy="820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6801028" y="4331566"/>
            <a:ext cx="43188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Hello</a:t>
            </a:r>
            <a:endParaRPr lang="en-US" altLang="zh-CN" sz="44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72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b="1" dirty="0"/>
              <a:t>声母</a:t>
            </a:r>
            <a:r>
              <a:rPr lang="en-US" altLang="zh-CN" sz="4000" b="1" dirty="0"/>
              <a:t>+</a:t>
            </a:r>
            <a:r>
              <a:rPr lang="zh-CN" altLang="en-US" sz="4000" b="1" dirty="0"/>
              <a:t>韵母 </a:t>
            </a:r>
            <a:r>
              <a:rPr lang="en-US" altLang="zh-CN" sz="4000" b="1" dirty="0"/>
              <a:t>The Combination of Initials and Finals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1096214" y="1969239"/>
            <a:ext cx="9266985" cy="44460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altLang="zh-CN" sz="3600" dirty="0">
                <a:solidFill>
                  <a:schemeClr val="accent2">
                    <a:lumMod val="50000"/>
                  </a:schemeClr>
                </a:solidFill>
              </a:rPr>
              <a:t>Initials</a:t>
            </a:r>
          </a:p>
          <a:p>
            <a:pPr marL="0" indent="0">
              <a:buNone/>
            </a:pPr>
            <a:r>
              <a:rPr lang="en-US" altLang="zh-CN" sz="3600" dirty="0" smtClean="0"/>
              <a:t>g   k     h</a:t>
            </a:r>
          </a:p>
          <a:p>
            <a:pPr marL="0" indent="0">
              <a:buNone/>
            </a:pPr>
            <a:endParaRPr lang="en-US" altLang="zh-CN" sz="3600" dirty="0"/>
          </a:p>
          <a:p>
            <a:pPr marL="0" indent="0">
              <a:buNone/>
            </a:pPr>
            <a:r>
              <a:rPr lang="pt-BR" altLang="zh-CN" sz="3600" dirty="0" smtClean="0">
                <a:solidFill>
                  <a:schemeClr val="accent2">
                    <a:lumMod val="50000"/>
                  </a:schemeClr>
                </a:solidFill>
              </a:rPr>
              <a:t>Finals</a:t>
            </a:r>
            <a:endParaRPr lang="pt-BR" altLang="zh-CN" sz="36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3600" dirty="0" smtClean="0"/>
              <a:t> </a:t>
            </a:r>
            <a:r>
              <a:rPr lang="en-US" altLang="zh-CN" sz="3600" dirty="0" err="1" smtClean="0"/>
              <a:t>ai</a:t>
            </a:r>
            <a:r>
              <a:rPr lang="en-US" altLang="zh-CN" sz="3600" dirty="0" smtClean="0"/>
              <a:t>  </a:t>
            </a:r>
            <a:r>
              <a:rPr lang="en-US" altLang="zh-CN" sz="3600" dirty="0" err="1" smtClean="0"/>
              <a:t>ei</a:t>
            </a:r>
            <a:r>
              <a:rPr lang="en-US" altLang="zh-CN" sz="3600" dirty="0" smtClean="0"/>
              <a:t>  </a:t>
            </a:r>
            <a:r>
              <a:rPr lang="en-US" altLang="zh-CN" sz="3600" dirty="0" err="1" smtClean="0"/>
              <a:t>ao</a:t>
            </a:r>
            <a:r>
              <a:rPr lang="en-US" altLang="zh-CN" sz="3600" dirty="0" smtClean="0"/>
              <a:t>  </a:t>
            </a:r>
            <a:r>
              <a:rPr lang="en-US" altLang="zh-CN" sz="3600" dirty="0" err="1" smtClean="0"/>
              <a:t>ou</a:t>
            </a:r>
            <a:r>
              <a:rPr lang="en-US" altLang="zh-CN" sz="3600" dirty="0" smtClean="0"/>
              <a:t>  an </a:t>
            </a:r>
            <a:r>
              <a:rPr lang="en-US" altLang="zh-CN" sz="3600" dirty="0" err="1" smtClean="0"/>
              <a:t>en</a:t>
            </a:r>
            <a:r>
              <a:rPr lang="en-US" altLang="zh-CN" sz="3600" dirty="0" smtClean="0"/>
              <a:t>  </a:t>
            </a:r>
            <a:r>
              <a:rPr lang="en-US" altLang="zh-CN" sz="3600" dirty="0" err="1" smtClean="0"/>
              <a:t>ang</a:t>
            </a:r>
            <a:r>
              <a:rPr lang="en-US" altLang="zh-CN" sz="3600" dirty="0" smtClean="0"/>
              <a:t> </a:t>
            </a:r>
            <a:r>
              <a:rPr lang="en-US" altLang="zh-CN" sz="3600" dirty="0" err="1" smtClean="0"/>
              <a:t>eng</a:t>
            </a:r>
            <a:r>
              <a:rPr lang="en-US" altLang="zh-CN" sz="3600" dirty="0" smtClean="0"/>
              <a:t> </a:t>
            </a:r>
            <a:r>
              <a:rPr lang="en-US" altLang="zh-CN" sz="3600" dirty="0" err="1" smtClean="0"/>
              <a:t>ong</a:t>
            </a:r>
            <a:endParaRPr lang="en-US" altLang="zh-CN" sz="3600" dirty="0" smtClean="0"/>
          </a:p>
          <a:p>
            <a:pPr marL="0" indent="0">
              <a:buNone/>
            </a:pPr>
            <a:endParaRPr lang="en-US" altLang="zh-CN" sz="3600" dirty="0"/>
          </a:p>
          <a:p>
            <a:pPr marL="0" indent="0">
              <a:buNone/>
            </a:pPr>
            <a:r>
              <a:rPr lang="en-US" altLang="zh-CN" sz="3600" dirty="0" smtClean="0">
                <a:solidFill>
                  <a:schemeClr val="accent2">
                    <a:lumMod val="50000"/>
                  </a:schemeClr>
                </a:solidFill>
              </a:rPr>
              <a:t>Complete whole syllables</a:t>
            </a:r>
          </a:p>
          <a:p>
            <a:pPr marL="0" indent="0">
              <a:buNone/>
            </a:pPr>
            <a:endParaRPr lang="en-US" altLang="zh-CN" sz="3600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3600" dirty="0" err="1" smtClean="0"/>
              <a:t>yi</a:t>
            </a:r>
            <a:r>
              <a:rPr lang="en-US" altLang="zh-CN" sz="3600" dirty="0" smtClean="0"/>
              <a:t> –</a:t>
            </a:r>
            <a:r>
              <a:rPr lang="en-US" altLang="zh-CN" sz="3600" dirty="0" err="1" smtClean="0"/>
              <a:t>wu</a:t>
            </a:r>
            <a:r>
              <a:rPr lang="en-US" altLang="zh-CN" sz="3600" dirty="0" smtClean="0"/>
              <a:t>- </a:t>
            </a:r>
            <a:r>
              <a:rPr lang="en-US" altLang="zh-CN" sz="3600" dirty="0" err="1" smtClean="0"/>
              <a:t>yu</a:t>
            </a:r>
            <a:r>
              <a:rPr lang="en-US" altLang="zh-CN" sz="3600" dirty="0" smtClean="0"/>
              <a:t>=</a:t>
            </a:r>
            <a:r>
              <a:rPr lang="en-US" altLang="zh-CN" sz="3600" dirty="0" err="1" smtClean="0"/>
              <a:t>i</a:t>
            </a:r>
            <a:r>
              <a:rPr lang="en-US" altLang="zh-CN" sz="3600" dirty="0" smtClean="0"/>
              <a:t> –u </a:t>
            </a:r>
            <a:r>
              <a:rPr lang="en-US" altLang="zh-CN" sz="3600" dirty="0"/>
              <a:t>– ü 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24794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404848" y="33070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zh-CN" altLang="en-US" b="1" dirty="0"/>
              <a:t>声母</a:t>
            </a:r>
            <a:r>
              <a:rPr lang="en-US" altLang="zh-CN" b="1" dirty="0"/>
              <a:t>+</a:t>
            </a:r>
            <a:r>
              <a:rPr lang="zh-CN" altLang="en-US" b="1" dirty="0"/>
              <a:t>韵母 </a:t>
            </a:r>
            <a:r>
              <a:rPr lang="en-US" altLang="zh-CN" b="1" dirty="0"/>
              <a:t>The </a:t>
            </a:r>
            <a:r>
              <a:rPr lang="en-US" altLang="zh-CN" sz="4800" b="1" dirty="0"/>
              <a:t>Combination</a:t>
            </a:r>
            <a:r>
              <a:rPr lang="en-US" altLang="zh-CN" b="1" dirty="0"/>
              <a:t> of Initials and Finals</a:t>
            </a:r>
          </a:p>
        </p:txBody>
      </p:sp>
      <p:pic>
        <p:nvPicPr>
          <p:cNvPr id="18" name="内容占位符 1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74" y="2836031"/>
            <a:ext cx="5860742" cy="3470176"/>
          </a:xfrm>
          <a:prstGeom prst="rect">
            <a:avLst/>
          </a:prstGeom>
        </p:spPr>
      </p:pic>
      <p:pic>
        <p:nvPicPr>
          <p:cNvPr id="21" name="图片 2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178" y="1435507"/>
            <a:ext cx="5796595" cy="38138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787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534138" y="172288"/>
            <a:ext cx="10485308" cy="1065092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Phonetic drills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534137" y="1099269"/>
            <a:ext cx="94713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accent2">
                    <a:lumMod val="50000"/>
                  </a:schemeClr>
                </a:solidFill>
              </a:rPr>
              <a:t>辨声母</a:t>
            </a:r>
            <a:r>
              <a:rPr lang="en-US" altLang="zh-CN" sz="3600" dirty="0" smtClean="0">
                <a:solidFill>
                  <a:schemeClr val="accent2">
                    <a:lumMod val="50000"/>
                  </a:schemeClr>
                </a:solidFill>
              </a:rPr>
              <a:t>Initial discrimination</a:t>
            </a:r>
          </a:p>
          <a:p>
            <a:r>
              <a:rPr lang="en-US" altLang="zh-CN" sz="3600" dirty="0" smtClean="0"/>
              <a:t>(1)</a:t>
            </a:r>
            <a:r>
              <a:rPr lang="en-US" altLang="zh-CN" sz="3600" dirty="0" err="1" smtClean="0"/>
              <a:t>gāi</a:t>
            </a:r>
            <a:r>
              <a:rPr lang="en-US" altLang="zh-CN" sz="3600" dirty="0" smtClean="0"/>
              <a:t> –</a:t>
            </a:r>
            <a:r>
              <a:rPr lang="en-US" altLang="zh-CN" sz="3600" dirty="0" err="1" smtClean="0"/>
              <a:t>kāi</a:t>
            </a:r>
            <a:r>
              <a:rPr lang="en-US" altLang="zh-CN" sz="3600" dirty="0" smtClean="0"/>
              <a:t>          (2)</a:t>
            </a:r>
            <a:r>
              <a:rPr lang="en-US" altLang="zh-CN" sz="3600" dirty="0" err="1" smtClean="0"/>
              <a:t>hē-gē</a:t>
            </a:r>
            <a:r>
              <a:rPr lang="en-US" altLang="zh-CN" sz="3600" dirty="0" smtClean="0"/>
              <a:t>         (3)</a:t>
            </a:r>
            <a:r>
              <a:rPr lang="en-US" altLang="zh-CN" sz="3600" dirty="0" err="1" smtClean="0"/>
              <a:t>gān-hān</a:t>
            </a:r>
            <a:endParaRPr lang="en-US" altLang="zh-CN" sz="3600" dirty="0" smtClean="0"/>
          </a:p>
          <a:p>
            <a:r>
              <a:rPr lang="en-US" altLang="zh-CN" sz="3600" dirty="0" smtClean="0"/>
              <a:t>(</a:t>
            </a:r>
            <a:r>
              <a:rPr lang="en-US" altLang="zh-CN" sz="3600" dirty="0"/>
              <a:t>4)</a:t>
            </a:r>
            <a:r>
              <a:rPr lang="en-US" altLang="zh-CN" sz="3600" dirty="0" err="1"/>
              <a:t>kōng-gōng</a:t>
            </a:r>
            <a:r>
              <a:rPr lang="en-US" altLang="zh-CN" sz="3600" dirty="0"/>
              <a:t>     </a:t>
            </a:r>
            <a:r>
              <a:rPr lang="en-US" altLang="zh-CN" sz="3600" dirty="0" smtClean="0"/>
              <a:t>(</a:t>
            </a:r>
            <a:r>
              <a:rPr lang="en-US" altLang="zh-CN" sz="3600" dirty="0"/>
              <a:t>5)</a:t>
            </a:r>
            <a:r>
              <a:rPr lang="en-US" altLang="zh-CN" sz="3600" dirty="0" err="1"/>
              <a:t>hǎo-kǎo</a:t>
            </a:r>
            <a:r>
              <a:rPr lang="en-US" altLang="zh-CN" sz="3600" dirty="0"/>
              <a:t>     </a:t>
            </a:r>
            <a:r>
              <a:rPr lang="en-US" altLang="zh-CN" sz="3600" dirty="0" smtClean="0"/>
              <a:t>(</a:t>
            </a:r>
            <a:r>
              <a:rPr lang="en-US" altLang="zh-CN" sz="3600" dirty="0"/>
              <a:t>6)</a:t>
            </a:r>
            <a:r>
              <a:rPr lang="en-US" altLang="zh-CN" sz="3600" dirty="0" err="1"/>
              <a:t>kěn-hěn</a:t>
            </a:r>
            <a:endParaRPr lang="en-US" altLang="zh-CN" sz="3600" dirty="0" smtClean="0"/>
          </a:p>
          <a:p>
            <a:r>
              <a:rPr lang="en-US" altLang="zh-CN" sz="3600" dirty="0" smtClean="0"/>
              <a:t>(7)</a:t>
            </a:r>
            <a:r>
              <a:rPr lang="en-US" altLang="zh-CN" sz="3600" dirty="0" err="1" smtClean="0"/>
              <a:t>tóugǎo</a:t>
            </a:r>
            <a:r>
              <a:rPr lang="en-US" altLang="zh-CN" sz="3600" dirty="0"/>
              <a:t>- </a:t>
            </a:r>
            <a:r>
              <a:rPr lang="en-US" altLang="zh-CN" sz="3600" dirty="0" err="1" smtClean="0"/>
              <a:t>tóuk</a:t>
            </a:r>
            <a:r>
              <a:rPr lang="en-US" altLang="zh-CN" sz="3600" dirty="0" err="1"/>
              <a:t>ǎ</a:t>
            </a:r>
            <a:r>
              <a:rPr lang="en-US" altLang="zh-CN" sz="3600" dirty="0" err="1" smtClean="0"/>
              <a:t>o</a:t>
            </a:r>
            <a:r>
              <a:rPr lang="en-US" altLang="zh-CN" sz="3600" dirty="0" smtClean="0"/>
              <a:t>     (8)</a:t>
            </a:r>
            <a:r>
              <a:rPr lang="en-US" altLang="zh-CN" sz="3600" dirty="0" err="1" smtClean="0"/>
              <a:t>mǐgāng-mǐk</a:t>
            </a:r>
            <a:r>
              <a:rPr lang="en-US" altLang="zh-CN" sz="3600" dirty="0" err="1"/>
              <a:t>ā</a:t>
            </a:r>
            <a:r>
              <a:rPr lang="en-US" altLang="zh-CN" sz="3600" dirty="0" err="1" smtClean="0"/>
              <a:t>ng</a:t>
            </a:r>
            <a:r>
              <a:rPr lang="en-US" altLang="zh-CN" sz="3600" dirty="0" smtClean="0"/>
              <a:t>     </a:t>
            </a:r>
            <a:r>
              <a:rPr lang="en-US" altLang="zh-CN" sz="3600" dirty="0"/>
              <a:t>(</a:t>
            </a:r>
            <a:r>
              <a:rPr lang="en-US" altLang="zh-CN" sz="3600" dirty="0" smtClean="0"/>
              <a:t>9)</a:t>
            </a:r>
            <a:r>
              <a:rPr lang="en-US" altLang="zh-CN" sz="3600" dirty="0" err="1" smtClean="0"/>
              <a:t>hūhǎn-kūh</a:t>
            </a:r>
            <a:r>
              <a:rPr lang="en-US" altLang="zh-CN" sz="3600" dirty="0" err="1"/>
              <a:t>ǎ</a:t>
            </a:r>
            <a:r>
              <a:rPr lang="en-US" altLang="zh-CN" sz="3600" dirty="0" err="1" smtClean="0"/>
              <a:t>n</a:t>
            </a:r>
            <a:r>
              <a:rPr lang="en-US" altLang="zh-CN" sz="3600" dirty="0" smtClean="0"/>
              <a:t>         </a:t>
            </a:r>
            <a:r>
              <a:rPr lang="en-US" altLang="zh-CN" sz="3600" dirty="0"/>
              <a:t>(</a:t>
            </a:r>
            <a:r>
              <a:rPr lang="en-US" altLang="zh-CN" sz="3600" dirty="0" smtClean="0"/>
              <a:t>10)</a:t>
            </a:r>
            <a:r>
              <a:rPr lang="en-US" altLang="zh-CN" sz="3600" dirty="0" err="1" smtClean="0"/>
              <a:t>hòuwèi-gòuw</a:t>
            </a:r>
            <a:r>
              <a:rPr lang="en-US" altLang="zh-CN" sz="3600" dirty="0" err="1"/>
              <a:t>è</a:t>
            </a:r>
            <a:r>
              <a:rPr lang="en-US" altLang="zh-CN" sz="3600" dirty="0" err="1" smtClean="0"/>
              <a:t>i</a:t>
            </a:r>
            <a:endParaRPr lang="zh-CN" altLang="en-US" sz="3600" dirty="0"/>
          </a:p>
        </p:txBody>
      </p:sp>
      <p:sp>
        <p:nvSpPr>
          <p:cNvPr id="19" name="文本框 18"/>
          <p:cNvSpPr txBox="1"/>
          <p:nvPr/>
        </p:nvSpPr>
        <p:spPr>
          <a:xfrm>
            <a:off x="1580386" y="3961591"/>
            <a:ext cx="107640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accent2">
                    <a:lumMod val="50000"/>
                  </a:schemeClr>
                </a:solidFill>
              </a:rPr>
              <a:t>辨韵母 </a:t>
            </a:r>
            <a:r>
              <a:rPr lang="en-US" altLang="zh-CN" sz="3600" dirty="0" smtClean="0">
                <a:solidFill>
                  <a:schemeClr val="accent2">
                    <a:lumMod val="50000"/>
                  </a:schemeClr>
                </a:solidFill>
              </a:rPr>
              <a:t>Final discrimination</a:t>
            </a:r>
          </a:p>
          <a:p>
            <a:pPr marL="342900" indent="-342900">
              <a:buAutoNum type="arabicParenBoth"/>
            </a:pPr>
            <a:r>
              <a:rPr lang="en-US" altLang="zh-CN" sz="3600" dirty="0" err="1" smtClean="0"/>
              <a:t>kěn-kǎn</a:t>
            </a:r>
            <a:r>
              <a:rPr lang="en-US" altLang="zh-CN" sz="3600" dirty="0" smtClean="0"/>
              <a:t> 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      (2)</a:t>
            </a:r>
            <a:r>
              <a:rPr lang="en-US" altLang="zh-CN" sz="3600" dirty="0" err="1" smtClean="0"/>
              <a:t>gān-gāng</a:t>
            </a:r>
            <a:r>
              <a:rPr lang="zh-CN" altLang="en-US" sz="3600" dirty="0" smtClean="0"/>
              <a:t>         </a:t>
            </a:r>
            <a:r>
              <a:rPr lang="en-US" altLang="zh-CN" sz="3600" dirty="0" smtClean="0"/>
              <a:t> (3)</a:t>
            </a:r>
            <a:r>
              <a:rPr lang="en-US" altLang="zh-CN" sz="3600" dirty="0" err="1" smtClean="0"/>
              <a:t>hòu-hòng</a:t>
            </a:r>
            <a:endParaRPr lang="en-US" altLang="zh-CN" sz="3600" dirty="0" smtClean="0"/>
          </a:p>
          <a:p>
            <a:r>
              <a:rPr lang="en-US" altLang="zh-CN" sz="3600" dirty="0" smtClean="0"/>
              <a:t>(4)</a:t>
            </a:r>
            <a:r>
              <a:rPr lang="en-US" altLang="zh-CN" sz="3600" dirty="0" err="1" smtClean="0"/>
              <a:t>hèn-hèng</a:t>
            </a:r>
            <a:r>
              <a:rPr lang="en-US" altLang="zh-CN" sz="3600" dirty="0" smtClean="0"/>
              <a:t> </a:t>
            </a:r>
            <a:r>
              <a:rPr lang="zh-CN" altLang="en-US" sz="3600" dirty="0" smtClean="0"/>
              <a:t>     </a:t>
            </a:r>
            <a:r>
              <a:rPr lang="en-US" altLang="zh-CN" sz="3600" dirty="0" smtClean="0"/>
              <a:t>(5)</a:t>
            </a:r>
            <a:r>
              <a:rPr lang="en-US" altLang="zh-CN" sz="3600" dirty="0" err="1" smtClean="0"/>
              <a:t>gěng-gǒng</a:t>
            </a:r>
            <a:r>
              <a:rPr lang="en-US" altLang="zh-CN" sz="3600" dirty="0" smtClean="0"/>
              <a:t> </a:t>
            </a:r>
            <a:r>
              <a:rPr lang="zh-CN" altLang="en-US" sz="3600" dirty="0" smtClean="0"/>
              <a:t>       </a:t>
            </a:r>
            <a:r>
              <a:rPr lang="en-US" altLang="zh-CN" sz="3600" dirty="0" smtClean="0"/>
              <a:t>(6)</a:t>
            </a:r>
            <a:r>
              <a:rPr lang="en-US" altLang="zh-CN" sz="3600" dirty="0" err="1" smtClean="0"/>
              <a:t>kǎo-kǒu</a:t>
            </a:r>
            <a:endParaRPr lang="en-US" altLang="zh-CN" sz="3600" dirty="0" smtClean="0"/>
          </a:p>
          <a:p>
            <a:r>
              <a:rPr lang="en-US" altLang="zh-CN" sz="3600" dirty="0" smtClean="0"/>
              <a:t>(7)</a:t>
            </a:r>
            <a:r>
              <a:rPr lang="en-US" altLang="zh-CN" sz="3600" dirty="0" err="1" smtClean="0"/>
              <a:t>mùpén-mùpéng</a:t>
            </a:r>
            <a:r>
              <a:rPr lang="en-US" altLang="zh-CN" sz="3600" dirty="0" smtClean="0"/>
              <a:t> </a:t>
            </a:r>
            <a:r>
              <a:rPr lang="zh-CN" altLang="en-US" sz="3600" dirty="0" smtClean="0"/>
              <a:t>     </a:t>
            </a:r>
            <a:r>
              <a:rPr lang="en-US" altLang="zh-CN" sz="3600" dirty="0" smtClean="0"/>
              <a:t>(8)</a:t>
            </a:r>
            <a:r>
              <a:rPr lang="en-US" altLang="zh-CN" sz="3600" dirty="0" err="1" smtClean="0"/>
              <a:t>kāifàn-kāifàng</a:t>
            </a:r>
            <a:r>
              <a:rPr lang="en-US" altLang="zh-CN" sz="3600" dirty="0" smtClean="0"/>
              <a:t> </a:t>
            </a:r>
          </a:p>
          <a:p>
            <a:r>
              <a:rPr lang="en-US" altLang="zh-CN" sz="3600" dirty="0" smtClean="0"/>
              <a:t>(9)</a:t>
            </a:r>
            <a:r>
              <a:rPr lang="en-US" altLang="zh-CN" sz="3600" dirty="0" err="1" smtClean="0"/>
              <a:t>gòule-gàole</a:t>
            </a:r>
            <a:r>
              <a:rPr lang="en-US" altLang="zh-CN" sz="3600" dirty="0" smtClean="0"/>
              <a:t>              (10)</a:t>
            </a:r>
            <a:r>
              <a:rPr lang="en-US" altLang="zh-CN" sz="3600" dirty="0" err="1" smtClean="0"/>
              <a:t>bǎibù-běibù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10488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theme/theme1.xml><?xml version="1.0" encoding="utf-8"?>
<a:theme xmlns:a="http://schemas.openxmlformats.org/drawingml/2006/main" name="主题1">
  <a:themeElements>
    <a:clrScheme name="MOMODA1">
      <a:dk1>
        <a:sysClr val="windowText" lastClr="000000"/>
      </a:dk1>
      <a:lt1>
        <a:sysClr val="window" lastClr="FFFFFF"/>
      </a:lt1>
      <a:dk2>
        <a:srgbClr val="A5A5A5"/>
      </a:dk2>
      <a:lt2>
        <a:srgbClr val="DCD8DC"/>
      </a:lt2>
      <a:accent1>
        <a:srgbClr val="CF5F55"/>
      </a:accent1>
      <a:accent2>
        <a:srgbClr val="F2C06B"/>
      </a:accent2>
      <a:accent3>
        <a:srgbClr val="5F9387"/>
      </a:accent3>
      <a:accent4>
        <a:srgbClr val="97A6AB"/>
      </a:accent4>
      <a:accent5>
        <a:srgbClr val="837664"/>
      </a:accent5>
      <a:accent6>
        <a:srgbClr val="3F3F3F"/>
      </a:accent6>
      <a:hlink>
        <a:srgbClr val="FFFFFF"/>
      </a:hlink>
      <a:folHlink>
        <a:srgbClr val="8C8C8C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CBFA3A83-6BCC-4EE0-BB32-B92CCBD9E2A4}" vid="{69435C07-64FA-4E6E-A1D3-F570153E1B26}"/>
    </a:ext>
  </a:extLst>
</a:theme>
</file>

<file path=ppt/theme/theme2.xml><?xml version="1.0" encoding="utf-8"?>
<a:theme xmlns:a="http://schemas.openxmlformats.org/drawingml/2006/main" name="1_主题1">
  <a:themeElements>
    <a:clrScheme name="MOMODA1">
      <a:dk1>
        <a:sysClr val="windowText" lastClr="000000"/>
      </a:dk1>
      <a:lt1>
        <a:sysClr val="window" lastClr="FFFFFF"/>
      </a:lt1>
      <a:dk2>
        <a:srgbClr val="A5A5A5"/>
      </a:dk2>
      <a:lt2>
        <a:srgbClr val="DCD8DC"/>
      </a:lt2>
      <a:accent1>
        <a:srgbClr val="CF5F55"/>
      </a:accent1>
      <a:accent2>
        <a:srgbClr val="F2C06B"/>
      </a:accent2>
      <a:accent3>
        <a:srgbClr val="5F9387"/>
      </a:accent3>
      <a:accent4>
        <a:srgbClr val="97A6AB"/>
      </a:accent4>
      <a:accent5>
        <a:srgbClr val="837664"/>
      </a:accent5>
      <a:accent6>
        <a:srgbClr val="3F3F3F"/>
      </a:accent6>
      <a:hlink>
        <a:srgbClr val="FFFFFF"/>
      </a:hlink>
      <a:folHlink>
        <a:srgbClr val="8C8C8C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CBFA3A83-6BCC-4EE0-BB32-B92CCBD9E2A4}" vid="{69435C07-64FA-4E6E-A1D3-F570153E1B26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OMODA1">
    <a:dk1>
      <a:sysClr val="windowText" lastClr="000000"/>
    </a:dk1>
    <a:lt1>
      <a:sysClr val="window" lastClr="FFFFFF"/>
    </a:lt1>
    <a:dk2>
      <a:srgbClr val="A5A5A5"/>
    </a:dk2>
    <a:lt2>
      <a:srgbClr val="DCD8DC"/>
    </a:lt2>
    <a:accent1>
      <a:srgbClr val="CF5F55"/>
    </a:accent1>
    <a:accent2>
      <a:srgbClr val="F2C06B"/>
    </a:accent2>
    <a:accent3>
      <a:srgbClr val="5F9387"/>
    </a:accent3>
    <a:accent4>
      <a:srgbClr val="97A6AB"/>
    </a:accent4>
    <a:accent5>
      <a:srgbClr val="837664"/>
    </a:accent5>
    <a:accent6>
      <a:srgbClr val="3F3F3F"/>
    </a:accent6>
    <a:hlink>
      <a:srgbClr val="FFFFFF"/>
    </a:hlink>
    <a:folHlink>
      <a:srgbClr val="8C8C8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1762</TotalTime>
  <Words>2292</Words>
  <Application>Microsoft Office PowerPoint</Application>
  <PresentationFormat>宽屏</PresentationFormat>
  <Paragraphs>368</Paragraphs>
  <Slides>34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42" baseType="lpstr">
      <vt:lpstr>宋体</vt:lpstr>
      <vt:lpstr>微软雅黑</vt:lpstr>
      <vt:lpstr>Arial</vt:lpstr>
      <vt:lpstr>Calibri</vt:lpstr>
      <vt:lpstr>Calibri Light</vt:lpstr>
      <vt:lpstr>Times New Roman</vt:lpstr>
      <vt:lpstr>主题1</vt:lpstr>
      <vt:lpstr>1_主题1</vt:lpstr>
      <vt:lpstr>Chinese Name（男）</vt:lpstr>
      <vt:lpstr>  </vt:lpstr>
      <vt:lpstr>声调 Tones</vt:lpstr>
      <vt:lpstr>变调 Modulation of Tones</vt:lpstr>
      <vt:lpstr>声调位置 Tone position</vt:lpstr>
      <vt:lpstr>PowerPoint 演示文稿</vt:lpstr>
      <vt:lpstr>声母+韵母 The Combination of Initials and Finals</vt:lpstr>
      <vt:lpstr>声母+韵母 The Combination of Initials and Finals</vt:lpstr>
      <vt:lpstr>Phonetic drills</vt:lpstr>
      <vt:lpstr>Phonetic drills</vt:lpstr>
      <vt:lpstr> Dictation Listen to the recording, and the fill in the blanks </vt:lpstr>
      <vt:lpstr>Express :</vt:lpstr>
      <vt:lpstr>1.打招呼   Greeting </vt:lpstr>
      <vt:lpstr>打招呼   Greeting </vt:lpstr>
      <vt:lpstr>打招呼   Greeting </vt:lpstr>
      <vt:lpstr>打招呼   Greeting </vt:lpstr>
      <vt:lpstr>问候 Greetings</vt:lpstr>
      <vt:lpstr>      问候 Greetings</vt:lpstr>
      <vt:lpstr>问候 Greetings</vt:lpstr>
      <vt:lpstr>问候 Greetings</vt:lpstr>
      <vt:lpstr>      Family Tree</vt:lpstr>
      <vt:lpstr>问候 Greetings</vt:lpstr>
      <vt:lpstr>2.第一次见面  First Meeting</vt:lpstr>
      <vt:lpstr>第一次见面  First Meeting</vt:lpstr>
      <vt:lpstr>第一次见面  First Meeting</vt:lpstr>
      <vt:lpstr>3.熟人见面  Acquaintance Meeting</vt:lpstr>
      <vt:lpstr>熟人见面  Acquaintance Meeting</vt:lpstr>
      <vt:lpstr>4.告别     Farewell</vt:lpstr>
      <vt:lpstr>练习 Exercises </vt:lpstr>
      <vt:lpstr>练习 Exercises</vt:lpstr>
      <vt:lpstr>练习 Exercises</vt:lpstr>
      <vt:lpstr>小结 Summary</vt:lpstr>
      <vt:lpstr>小结 Summary</vt:lpstr>
      <vt:lpstr>作业  Homework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刘敏</cp:lastModifiedBy>
  <cp:revision>237</cp:revision>
  <dcterms:created xsi:type="dcterms:W3CDTF">2017-02-06T14:36:57Z</dcterms:created>
  <dcterms:modified xsi:type="dcterms:W3CDTF">2017-03-24T02:31:17Z</dcterms:modified>
</cp:coreProperties>
</file>